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1.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9"/>
  </p:notesMasterIdLst>
  <p:handoutMasterIdLst>
    <p:handoutMasterId r:id="rId20"/>
  </p:handoutMasterIdLst>
  <p:sldIdLst>
    <p:sldId id="279" r:id="rId2"/>
    <p:sldId id="281" r:id="rId3"/>
    <p:sldId id="260" r:id="rId4"/>
    <p:sldId id="283" r:id="rId5"/>
    <p:sldId id="265" r:id="rId6"/>
    <p:sldId id="266" r:id="rId7"/>
    <p:sldId id="267" r:id="rId8"/>
    <p:sldId id="268" r:id="rId9"/>
    <p:sldId id="269" r:id="rId10"/>
    <p:sldId id="270" r:id="rId11"/>
    <p:sldId id="271" r:id="rId12"/>
    <p:sldId id="272" r:id="rId13"/>
    <p:sldId id="282" r:id="rId14"/>
    <p:sldId id="273" r:id="rId15"/>
    <p:sldId id="274" r:id="rId16"/>
    <p:sldId id="275" r:id="rId17"/>
    <p:sldId id="280" r:id="rId18"/>
  </p:sldIdLst>
  <p:sldSz cx="12192000" cy="6858000"/>
  <p:notesSz cx="6858000" cy="9144000"/>
  <p:embeddedFontLst>
    <p:embeddedFont>
      <p:font typeface="Trajan Pro" panose="02020502050506020301" pitchFamily="18" charset="0"/>
      <p:regular r:id="rId21"/>
      <p:bold r:id="rId22"/>
    </p:embeddedFont>
    <p:embeddedFont>
      <p:font typeface="Webdings" panose="05030102010509060703" pitchFamily="18" charset="2"/>
      <p:regular r:id="rId23"/>
    </p:embeddedFont>
    <p:embeddedFont>
      <p:font typeface="Calibri" panose="020F0502020204030204" pitchFamily="34" charset="0"/>
      <p:regular r:id="rId24"/>
      <p:bold r:id="rId25"/>
      <p:italic r:id="rId26"/>
      <p:boldItalic r:id="rId27"/>
    </p:embeddedFont>
    <p:embeddedFont>
      <p:font typeface="ＭＳ Ｐゴシック" panose="020B0600070205080204" pitchFamily="34" charset="-128"/>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936C"/>
    <a:srgbClr val="013B7A"/>
    <a:srgbClr val="283869"/>
    <a:srgbClr val="003D6E"/>
    <a:srgbClr val="0A94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832" autoAdjust="0"/>
    <p:restoredTop sz="92908" autoAdjust="0"/>
  </p:normalViewPr>
  <p:slideViewPr>
    <p:cSldViewPr snapToGrid="0">
      <p:cViewPr varScale="1">
        <p:scale>
          <a:sx n="113" d="100"/>
          <a:sy n="113" d="100"/>
        </p:scale>
        <p:origin x="750" y="8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87" d="100"/>
          <a:sy n="87" d="100"/>
        </p:scale>
        <p:origin x="3762"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D06AA44-3F64-4A29-B3EA-D215BDC8983D}" type="datetimeFigureOut">
              <a:rPr lang="en-US" smtClean="0"/>
              <a:t>6/24/2016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48586C4-8519-4B69-BEF7-2B2BBA886E7D}" type="slidenum">
              <a:rPr lang="en-US" smtClean="0"/>
              <a:t>‹#›</a:t>
            </a:fld>
            <a:endParaRPr lang="en-US"/>
          </a:p>
        </p:txBody>
      </p:sp>
    </p:spTree>
    <p:extLst>
      <p:ext uri="{BB962C8B-B14F-4D97-AF65-F5344CB8AC3E}">
        <p14:creationId xmlns:p14="http://schemas.microsoft.com/office/powerpoint/2010/main" val="28148496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DA71DE-1909-4E82-9846-C9E4D801B930}" type="datetimeFigureOut">
              <a:rPr lang="en-US" smtClean="0"/>
              <a:t>6/24/2016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DEC367-207F-4600-80B1-0A0C88A14F2D}" type="slidenum">
              <a:rPr lang="en-US" smtClean="0"/>
              <a:t>‹#›</a:t>
            </a:fld>
            <a:endParaRPr lang="en-US"/>
          </a:p>
        </p:txBody>
      </p:sp>
    </p:spTree>
    <p:extLst>
      <p:ext uri="{BB962C8B-B14F-4D97-AF65-F5344CB8AC3E}">
        <p14:creationId xmlns:p14="http://schemas.microsoft.com/office/powerpoint/2010/main" val="2208861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courtools.org/Trial-Court-Performance-Measures.aspx"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osbm.nc.gov/facts-figures/demographic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 speaker will want to add date, organization being spoken to and identifying information to this slide.</a:t>
            </a:r>
          </a:p>
        </p:txBody>
      </p:sp>
      <p:sp>
        <p:nvSpPr>
          <p:cNvPr id="4" name="Slide Number Placeholder 3"/>
          <p:cNvSpPr>
            <a:spLocks noGrp="1"/>
          </p:cNvSpPr>
          <p:nvPr>
            <p:ph type="sldNum" sz="quarter" idx="10"/>
          </p:nvPr>
        </p:nvSpPr>
        <p:spPr/>
        <p:txBody>
          <a:bodyPr/>
          <a:lstStyle/>
          <a:p>
            <a:fld id="{BCDEC367-207F-4600-80B1-0A0C88A14F2D}" type="slidenum">
              <a:rPr lang="en-US" smtClean="0"/>
              <a:t>1</a:t>
            </a:fld>
            <a:endParaRPr lang="en-US"/>
          </a:p>
        </p:txBody>
      </p:sp>
    </p:spTree>
    <p:extLst>
      <p:ext uri="{BB962C8B-B14F-4D97-AF65-F5344CB8AC3E}">
        <p14:creationId xmlns:p14="http://schemas.microsoft.com/office/powerpoint/2010/main" val="6279847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slide would need to be made specific for a district, but the numbers should be easily obtained from the AOC website. This slide uses dispositions, but there are many other measures that could be used to supplement this slide—filings, average age of disposed cases, average age of pending cases. Each of those measures offers additional measures of the work of the district court. Old pending cases suggests a bottleneck in dispositions. A disposition rate that is not keeping up with fillings suggests that the courts could fall behind.  No single statistic tells the whole story but this one is a useful snapshot if time is limited.  For a quick introduction into the measures that are most useful, the National Center for State Courts has a very good website that can help: </a:t>
            </a:r>
            <a:r>
              <a:rPr lang="en-US" dirty="0" smtClean="0">
                <a:hlinkClick r:id="rId3"/>
              </a:rPr>
              <a:t>http://www.courtools.org/Trial-Court-Performance-Measures.aspx</a:t>
            </a:r>
            <a:endParaRPr lang="en-US" dirty="0" smtClean="0"/>
          </a:p>
        </p:txBody>
      </p:sp>
      <p:sp>
        <p:nvSpPr>
          <p:cNvPr id="4" name="Slide Number Placeholder 3"/>
          <p:cNvSpPr>
            <a:spLocks noGrp="1"/>
          </p:cNvSpPr>
          <p:nvPr>
            <p:ph type="sldNum" sz="quarter" idx="10"/>
          </p:nvPr>
        </p:nvSpPr>
        <p:spPr/>
        <p:txBody>
          <a:bodyPr/>
          <a:lstStyle/>
          <a:p>
            <a:fld id="{BCDEC367-207F-4600-80B1-0A0C88A14F2D}" type="slidenum">
              <a:rPr lang="en-US" smtClean="0"/>
              <a:t>11</a:t>
            </a:fld>
            <a:endParaRPr lang="en-US"/>
          </a:p>
        </p:txBody>
      </p:sp>
    </p:spTree>
    <p:extLst>
      <p:ext uri="{BB962C8B-B14F-4D97-AF65-F5344CB8AC3E}">
        <p14:creationId xmlns:p14="http://schemas.microsoft.com/office/powerpoint/2010/main" val="39639120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set of slides provides an opportunity to talk about the kinds of cases that the district courts hear. There are many ways to talk about this material. Specific examples are a useful way. If there is time, actually painting a scenario and asking the audience what they would do is very effective.  Keeping facts simple helps, but using specific examples is almost always more a good way to illustrate the kinds of cases heard in the district court.  This is also a good place to note that the district court almost always has to hear these cases with out a jury, and how that impacts the work of the judge, who has to also run for office. There is no “cover” provided by the jury for the district court in most cases.</a:t>
            </a:r>
          </a:p>
        </p:txBody>
      </p:sp>
      <p:sp>
        <p:nvSpPr>
          <p:cNvPr id="4" name="Slide Number Placeholder 3"/>
          <p:cNvSpPr>
            <a:spLocks noGrp="1"/>
          </p:cNvSpPr>
          <p:nvPr>
            <p:ph type="sldNum" sz="quarter" idx="10"/>
          </p:nvPr>
        </p:nvSpPr>
        <p:spPr/>
        <p:txBody>
          <a:bodyPr/>
          <a:lstStyle/>
          <a:p>
            <a:fld id="{BCDEC367-207F-4600-80B1-0A0C88A14F2D}" type="slidenum">
              <a:rPr lang="en-US" smtClean="0"/>
              <a:t>12</a:t>
            </a:fld>
            <a:endParaRPr lang="en-US"/>
          </a:p>
        </p:txBody>
      </p:sp>
    </p:spTree>
    <p:extLst>
      <p:ext uri="{BB962C8B-B14F-4D97-AF65-F5344CB8AC3E}">
        <p14:creationId xmlns:p14="http://schemas.microsoft.com/office/powerpoint/2010/main" val="13819312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Same as previous slide</a:t>
            </a:r>
            <a:endParaRPr lang="en-US" dirty="0"/>
          </a:p>
        </p:txBody>
      </p:sp>
      <p:sp>
        <p:nvSpPr>
          <p:cNvPr id="4" name="Slide Number Placeholder 3"/>
          <p:cNvSpPr>
            <a:spLocks noGrp="1"/>
          </p:cNvSpPr>
          <p:nvPr>
            <p:ph type="sldNum" sz="quarter" idx="10"/>
          </p:nvPr>
        </p:nvSpPr>
        <p:spPr/>
        <p:txBody>
          <a:bodyPr/>
          <a:lstStyle/>
          <a:p>
            <a:fld id="{BCDEC367-207F-4600-80B1-0A0C88A14F2D}" type="slidenum">
              <a:rPr lang="en-US" smtClean="0"/>
              <a:t>13</a:t>
            </a:fld>
            <a:endParaRPr lang="en-US"/>
          </a:p>
        </p:txBody>
      </p:sp>
    </p:spTree>
    <p:extLst>
      <p:ext uri="{BB962C8B-B14F-4D97-AF65-F5344CB8AC3E}">
        <p14:creationId xmlns:p14="http://schemas.microsoft.com/office/powerpoint/2010/main" val="22141805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Same as previous slide</a:t>
            </a:r>
            <a:endParaRPr lang="en-US" dirty="0"/>
          </a:p>
        </p:txBody>
      </p:sp>
      <p:sp>
        <p:nvSpPr>
          <p:cNvPr id="4" name="Slide Number Placeholder 3"/>
          <p:cNvSpPr>
            <a:spLocks noGrp="1"/>
          </p:cNvSpPr>
          <p:nvPr>
            <p:ph type="sldNum" sz="quarter" idx="10"/>
          </p:nvPr>
        </p:nvSpPr>
        <p:spPr/>
        <p:txBody>
          <a:bodyPr/>
          <a:lstStyle/>
          <a:p>
            <a:fld id="{BCDEC367-207F-4600-80B1-0A0C88A14F2D}" type="slidenum">
              <a:rPr lang="en-US" smtClean="0"/>
              <a:t>14</a:t>
            </a:fld>
            <a:endParaRPr lang="en-US"/>
          </a:p>
        </p:txBody>
      </p:sp>
    </p:spTree>
    <p:extLst>
      <p:ext uri="{BB962C8B-B14F-4D97-AF65-F5344CB8AC3E}">
        <p14:creationId xmlns:p14="http://schemas.microsoft.com/office/powerpoint/2010/main" val="22141805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speaker should insert the challenges from their perspective. </a:t>
            </a:r>
            <a:br>
              <a:rPr lang="en-US" dirty="0" smtClean="0"/>
            </a:br>
            <a:r>
              <a:rPr lang="en-US" dirty="0" smtClean="0"/>
              <a:t>There are many, among them</a:t>
            </a:r>
          </a:p>
          <a:p>
            <a:pPr marL="228600" indent="-228600">
              <a:buFont typeface="+mj-lt"/>
              <a:buAutoNum type="arabicPeriod"/>
            </a:pPr>
            <a:r>
              <a:rPr lang="en-US" dirty="0" smtClean="0"/>
              <a:t>Funding for adequate numbers  judges, support staff and advocates.</a:t>
            </a:r>
          </a:p>
          <a:p>
            <a:pPr marL="228600" indent="-228600">
              <a:buFont typeface="+mj-lt"/>
              <a:buAutoNum type="arabicPeriod"/>
            </a:pPr>
            <a:r>
              <a:rPr lang="en-US" dirty="0" smtClean="0"/>
              <a:t>Insuring that access is provided without regard to the wealth of the parties.</a:t>
            </a:r>
          </a:p>
          <a:p>
            <a:pPr marL="228600" indent="-228600">
              <a:buFont typeface="+mj-lt"/>
              <a:buAutoNum type="arabicPeriod"/>
            </a:pPr>
            <a:r>
              <a:rPr lang="en-US" dirty="0" smtClean="0"/>
              <a:t>Increasing numbers of self-represented litigants.</a:t>
            </a:r>
          </a:p>
          <a:p>
            <a:pPr marL="228600" indent="-228600">
              <a:buFont typeface="+mj-lt"/>
              <a:buAutoNum type="arabicPeriod"/>
            </a:pPr>
            <a:r>
              <a:rPr lang="en-US" dirty="0" smtClean="0"/>
              <a:t>Increasing diversity in the courts, symbolized by the need for language interpreters.</a:t>
            </a:r>
          </a:p>
          <a:p>
            <a:pPr marL="228600" indent="-228600">
              <a:buFont typeface="+mj-lt"/>
              <a:buAutoNum type="arabicPeriod"/>
            </a:pPr>
            <a:r>
              <a:rPr lang="en-US" dirty="0" smtClean="0"/>
              <a:t>Insuring that technological support is available to the courts.</a:t>
            </a:r>
          </a:p>
          <a:p>
            <a:pPr marL="228600" indent="-228600">
              <a:buFont typeface="+mj-lt"/>
              <a:buAutoNum type="arabicPeriod"/>
            </a:pPr>
            <a:r>
              <a:rPr lang="en-US" dirty="0" smtClean="0"/>
              <a:t>Complexity of the work, especially in family court, as social movements make their way into court—gay marriage, transgender issues, surrogate parents, etc. </a:t>
            </a:r>
          </a:p>
          <a:p>
            <a:pPr marL="228600" indent="-228600">
              <a:buFont typeface="+mj-lt"/>
              <a:buAutoNum type="arabicPeriod"/>
            </a:pPr>
            <a:r>
              <a:rPr lang="en-US" dirty="0" smtClean="0"/>
              <a:t>Maintaining the balance between political accountability and judicial independence</a:t>
            </a:r>
          </a:p>
          <a:p>
            <a:pPr marL="228600" indent="-228600">
              <a:buFont typeface="+mj-lt"/>
              <a:buAutoNum type="arabicPeriod"/>
            </a:pPr>
            <a:r>
              <a:rPr lang="en-US" dirty="0" smtClean="0"/>
              <a:t>???</a:t>
            </a:r>
          </a:p>
        </p:txBody>
      </p:sp>
      <p:sp>
        <p:nvSpPr>
          <p:cNvPr id="4" name="Slide Number Placeholder 3"/>
          <p:cNvSpPr>
            <a:spLocks noGrp="1"/>
          </p:cNvSpPr>
          <p:nvPr>
            <p:ph type="sldNum" sz="quarter" idx="10"/>
          </p:nvPr>
        </p:nvSpPr>
        <p:spPr/>
        <p:txBody>
          <a:bodyPr/>
          <a:lstStyle/>
          <a:p>
            <a:fld id="{BCDEC367-207F-4600-80B1-0A0C88A14F2D}" type="slidenum">
              <a:rPr lang="en-US" smtClean="0"/>
              <a:t>15</a:t>
            </a:fld>
            <a:endParaRPr lang="en-US"/>
          </a:p>
        </p:txBody>
      </p:sp>
    </p:spTree>
    <p:extLst>
      <p:ext uri="{BB962C8B-B14F-4D97-AF65-F5344CB8AC3E}">
        <p14:creationId xmlns:p14="http://schemas.microsoft.com/office/powerpoint/2010/main" val="3186877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one way to close the talk, by connecting the work of the courts with the work of the Founding Fathers, and either implicitly or explicitly, to the Magna Carta. The seeking of justice is a bedrock, foundational piece of a civil society. It is never finished, but the effort to promote a more just and fair society with the help of an effective court system will always be a major building block as we seek to create a “more perfect union”, as our Federal Constitution calls us to do. </a:t>
            </a:r>
          </a:p>
          <a:p>
            <a:endParaRPr lang="en-US" dirty="0" smtClean="0"/>
          </a:p>
          <a:p>
            <a:r>
              <a:rPr lang="en-US" dirty="0" smtClean="0"/>
              <a:t>Individual speakers will no doubt have other closing that are more appropriate to their particular talk.</a:t>
            </a:r>
          </a:p>
        </p:txBody>
      </p:sp>
      <p:sp>
        <p:nvSpPr>
          <p:cNvPr id="4" name="Slide Number Placeholder 3"/>
          <p:cNvSpPr>
            <a:spLocks noGrp="1"/>
          </p:cNvSpPr>
          <p:nvPr>
            <p:ph type="sldNum" sz="quarter" idx="10"/>
          </p:nvPr>
        </p:nvSpPr>
        <p:spPr/>
        <p:txBody>
          <a:bodyPr/>
          <a:lstStyle/>
          <a:p>
            <a:fld id="{BCDEC367-207F-4600-80B1-0A0C88A14F2D}" type="slidenum">
              <a:rPr lang="en-US" smtClean="0"/>
              <a:t>16</a:t>
            </a:fld>
            <a:endParaRPr lang="en-US"/>
          </a:p>
        </p:txBody>
      </p:sp>
    </p:spTree>
    <p:extLst>
      <p:ext uri="{BB962C8B-B14F-4D97-AF65-F5344CB8AC3E}">
        <p14:creationId xmlns:p14="http://schemas.microsoft.com/office/powerpoint/2010/main" val="31782888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DEC367-207F-4600-80B1-0A0C88A14F2D}" type="slidenum">
              <a:rPr lang="en-US" smtClean="0"/>
              <a:t>2</a:t>
            </a:fld>
            <a:endParaRPr lang="en-US"/>
          </a:p>
        </p:txBody>
      </p:sp>
    </p:spTree>
    <p:extLst>
      <p:ext uri="{BB962C8B-B14F-4D97-AF65-F5344CB8AC3E}">
        <p14:creationId xmlns:p14="http://schemas.microsoft.com/office/powerpoint/2010/main" val="3658093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slide is included to connect the North Carolina Courts in general and the district court in particular to the common law tradition that has been the foundation of the American Court system. These provisions of the Magna Carta, the document that is often cited as the beginning of the English legal system, are similar to provisions that are still in the North Carolina Constitution. They are the basis of the concept of due process and more basically of the notion that courts primary mission is to do justice in a fair manner.</a:t>
            </a:r>
          </a:p>
        </p:txBody>
      </p:sp>
      <p:sp>
        <p:nvSpPr>
          <p:cNvPr id="4" name="Slide Number Placeholder 3"/>
          <p:cNvSpPr>
            <a:spLocks noGrp="1"/>
          </p:cNvSpPr>
          <p:nvPr>
            <p:ph type="sldNum" sz="quarter" idx="10"/>
          </p:nvPr>
        </p:nvSpPr>
        <p:spPr/>
        <p:txBody>
          <a:bodyPr/>
          <a:lstStyle/>
          <a:p>
            <a:fld id="{BCDEC367-207F-4600-80B1-0A0C88A14F2D}" type="slidenum">
              <a:rPr lang="en-US" smtClean="0"/>
              <a:t>3</a:t>
            </a:fld>
            <a:endParaRPr lang="en-US"/>
          </a:p>
        </p:txBody>
      </p:sp>
    </p:spTree>
    <p:extLst>
      <p:ext uri="{BB962C8B-B14F-4D97-AF65-F5344CB8AC3E}">
        <p14:creationId xmlns:p14="http://schemas.microsoft.com/office/powerpoint/2010/main" val="3955574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These provisions, from the Declaration of Rights in the NC Constitution, are easily traced to the Magna Carta, and have been in all NC constitutions in some form since 1776.  The district court is new to some extent, but it’s basic function has been in place for a long time. Standing on the shoulders of many great judges and lawyers, the District Court is part of a rich heritage of seeking justice for its citizens.</a:t>
            </a:r>
          </a:p>
        </p:txBody>
      </p:sp>
      <p:sp>
        <p:nvSpPr>
          <p:cNvPr id="4" name="Slide Number Placeholder 3"/>
          <p:cNvSpPr>
            <a:spLocks noGrp="1"/>
          </p:cNvSpPr>
          <p:nvPr>
            <p:ph type="sldNum" sz="quarter" idx="10"/>
          </p:nvPr>
        </p:nvSpPr>
        <p:spPr/>
        <p:txBody>
          <a:bodyPr/>
          <a:lstStyle/>
          <a:p>
            <a:fld id="{BCDEC367-207F-4600-80B1-0A0C88A14F2D}" type="slidenum">
              <a:rPr lang="en-US" smtClean="0"/>
              <a:t>5</a:t>
            </a:fld>
            <a:endParaRPr lang="en-US"/>
          </a:p>
        </p:txBody>
      </p:sp>
    </p:spTree>
    <p:extLst>
      <p:ext uri="{BB962C8B-B14F-4D97-AF65-F5344CB8AC3E}">
        <p14:creationId xmlns:p14="http://schemas.microsoft.com/office/powerpoint/2010/main" val="3573770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slide should provide an opportunity to talk about the reason the district court came into being. The patchwork, which would be different in every district, so it cannot be detailed in a slide like this, came about because two things happened.. The first was a provision put in the state constitution in 1875 that allowed local units of government to establish courts below the superior court. The second was the rapid growth and industrialization of the state, particularly in the latter part of the 19</a:t>
            </a:r>
            <a:r>
              <a:rPr lang="en-US" baseline="30000" dirty="0" smtClean="0"/>
              <a:t>th</a:t>
            </a:r>
            <a:r>
              <a:rPr lang="en-US" dirty="0" smtClean="0"/>
              <a:t> century and the 20</a:t>
            </a:r>
            <a:r>
              <a:rPr lang="en-US" baseline="30000" dirty="0" smtClean="0"/>
              <a:t>th</a:t>
            </a:r>
            <a:r>
              <a:rPr lang="en-US" dirty="0" smtClean="0"/>
              <a:t> century. As a result, the power to establish local courts was exercised freely, with many variations as each locality responded to their needs differently. The resulting patchwork, with the differences noted above became difficult to navigate for outsiders, and often resulted in cases being filed in the “wrong” court.  It was very confusing, and to a state that wanted a strong commercial stream, the desire for uniformity was strong in the 1950’s.</a:t>
            </a:r>
          </a:p>
        </p:txBody>
      </p:sp>
      <p:sp>
        <p:nvSpPr>
          <p:cNvPr id="4" name="Slide Number Placeholder 3"/>
          <p:cNvSpPr>
            <a:spLocks noGrp="1"/>
          </p:cNvSpPr>
          <p:nvPr>
            <p:ph type="sldNum" sz="quarter" idx="10"/>
          </p:nvPr>
        </p:nvSpPr>
        <p:spPr/>
        <p:txBody>
          <a:bodyPr/>
          <a:lstStyle/>
          <a:p>
            <a:fld id="{BCDEC367-207F-4600-80B1-0A0C88A14F2D}" type="slidenum">
              <a:rPr lang="en-US" smtClean="0"/>
              <a:t>6</a:t>
            </a:fld>
            <a:endParaRPr lang="en-US"/>
          </a:p>
        </p:txBody>
      </p:sp>
    </p:spTree>
    <p:extLst>
      <p:ext uri="{BB962C8B-B14F-4D97-AF65-F5344CB8AC3E}">
        <p14:creationId xmlns:p14="http://schemas.microsoft.com/office/powerpoint/2010/main" val="316521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slide highlights the fundamental differences between the patchwork of local courts and the new district court. Court reform eliminated all local courts below the superior court and in their place created the district court and  it replaced the office of justice of the peace with the magistrate. It may be worth noting here that in the modern courts, no official’s compensation is determined by the fees he or she collects; everyone is paid a salary from the state. The Superior Court and the office of the Clerk of Court predate court reform, although in both cases their jurisdiction was altered. The clerks assumed all the duties of the clerks for the various local courts and they retained the powers associated with being a probate judge.</a:t>
            </a:r>
          </a:p>
        </p:txBody>
      </p:sp>
      <p:sp>
        <p:nvSpPr>
          <p:cNvPr id="4" name="Slide Number Placeholder 3"/>
          <p:cNvSpPr>
            <a:spLocks noGrp="1"/>
          </p:cNvSpPr>
          <p:nvPr>
            <p:ph type="sldNum" sz="quarter" idx="10"/>
          </p:nvPr>
        </p:nvSpPr>
        <p:spPr/>
        <p:txBody>
          <a:bodyPr/>
          <a:lstStyle/>
          <a:p>
            <a:fld id="{BCDEC367-207F-4600-80B1-0A0C88A14F2D}" type="slidenum">
              <a:rPr lang="en-US" smtClean="0"/>
              <a:t>7</a:t>
            </a:fld>
            <a:endParaRPr lang="en-US"/>
          </a:p>
        </p:txBody>
      </p:sp>
    </p:spTree>
    <p:extLst>
      <p:ext uri="{BB962C8B-B14F-4D97-AF65-F5344CB8AC3E}">
        <p14:creationId xmlns:p14="http://schemas.microsoft.com/office/powerpoint/2010/main" val="2402074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For those who think it is useful to describe the various actors in the courthouse, this list can serve as a guide to structure the discussion.  The roles should be obvious to anyone giving a talk on this subject. One might mention the various administrative support staff positions such as trial court administrator, trial court coordinator, judicial assistant, family court administrator, GAL administrator, custody mediators, etc. They are invaluable colleagues in the operation of the district court.</a:t>
            </a:r>
          </a:p>
        </p:txBody>
      </p:sp>
      <p:sp>
        <p:nvSpPr>
          <p:cNvPr id="4" name="Slide Number Placeholder 3"/>
          <p:cNvSpPr>
            <a:spLocks noGrp="1"/>
          </p:cNvSpPr>
          <p:nvPr>
            <p:ph type="sldNum" sz="quarter" idx="10"/>
          </p:nvPr>
        </p:nvSpPr>
        <p:spPr/>
        <p:txBody>
          <a:bodyPr/>
          <a:lstStyle/>
          <a:p>
            <a:fld id="{BCDEC367-207F-4600-80B1-0A0C88A14F2D}" type="slidenum">
              <a:rPr lang="en-US" smtClean="0"/>
              <a:t>8</a:t>
            </a:fld>
            <a:endParaRPr lang="en-US"/>
          </a:p>
        </p:txBody>
      </p:sp>
    </p:spTree>
    <p:extLst>
      <p:ext uri="{BB962C8B-B14F-4D97-AF65-F5344CB8AC3E}">
        <p14:creationId xmlns:p14="http://schemas.microsoft.com/office/powerpoint/2010/main" val="28252547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provides a chance to explain the electoral system for the district court. It may be helpful to contrast the particulars of the district court with the elections for other court officials.  DA’s and clerks are partisan, clerks only run in a single county, Superior Court are not designated seats and run for 8 years, often in smaller districts.</a:t>
            </a:r>
          </a:p>
          <a:p>
            <a:endParaRPr lang="en-US" dirty="0" smtClean="0"/>
          </a:p>
          <a:p>
            <a:r>
              <a:rPr lang="en-US" dirty="0" smtClean="0"/>
              <a:t>Not included here, but it could be added, is any mention of the salary. It should mention that there are different salaries for chief judges and that longevity can increase the salary over time.</a:t>
            </a:r>
          </a:p>
        </p:txBody>
      </p:sp>
      <p:sp>
        <p:nvSpPr>
          <p:cNvPr id="4" name="Slide Number Placeholder 3"/>
          <p:cNvSpPr>
            <a:spLocks noGrp="1"/>
          </p:cNvSpPr>
          <p:nvPr>
            <p:ph type="sldNum" sz="quarter" idx="10"/>
          </p:nvPr>
        </p:nvSpPr>
        <p:spPr/>
        <p:txBody>
          <a:bodyPr/>
          <a:lstStyle/>
          <a:p>
            <a:fld id="{BCDEC367-207F-4600-80B1-0A0C88A14F2D}" type="slidenum">
              <a:rPr lang="en-US" smtClean="0"/>
              <a:t>9</a:t>
            </a:fld>
            <a:endParaRPr lang="en-US"/>
          </a:p>
        </p:txBody>
      </p:sp>
    </p:spTree>
    <p:extLst>
      <p:ext uri="{BB962C8B-B14F-4D97-AF65-F5344CB8AC3E}">
        <p14:creationId xmlns:p14="http://schemas.microsoft.com/office/powerpoint/2010/main" val="2715363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slide offers the opportunity to create a slide for a particular district that provides a snapshot into the growth of the district court in the district.  It can be supplemented with population growth pretty easily by going to websites like the us census bureau or the State Budget Office website on state demographics at </a:t>
            </a:r>
            <a:r>
              <a:rPr lang="en-US" dirty="0" smtClean="0">
                <a:hlinkClick r:id="rId3"/>
              </a:rPr>
              <a:t>http://www.osbm.nc.gov/facts-figures/demographics</a:t>
            </a:r>
            <a:r>
              <a:rPr lang="en-US" dirty="0" smtClean="0"/>
              <a:t>. </a:t>
            </a:r>
          </a:p>
        </p:txBody>
      </p:sp>
      <p:sp>
        <p:nvSpPr>
          <p:cNvPr id="4" name="Slide Number Placeholder 3"/>
          <p:cNvSpPr>
            <a:spLocks noGrp="1"/>
          </p:cNvSpPr>
          <p:nvPr>
            <p:ph type="sldNum" sz="quarter" idx="10"/>
          </p:nvPr>
        </p:nvSpPr>
        <p:spPr/>
        <p:txBody>
          <a:bodyPr/>
          <a:lstStyle/>
          <a:p>
            <a:fld id="{BCDEC367-207F-4600-80B1-0A0C88A14F2D}" type="slidenum">
              <a:rPr lang="en-US" smtClean="0"/>
              <a:t>10</a:t>
            </a:fld>
            <a:endParaRPr lang="en-US"/>
          </a:p>
        </p:txBody>
      </p:sp>
    </p:spTree>
    <p:extLst>
      <p:ext uri="{BB962C8B-B14F-4D97-AF65-F5344CB8AC3E}">
        <p14:creationId xmlns:p14="http://schemas.microsoft.com/office/powerpoint/2010/main" val="9781700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3.jpg"/><Relationship Id="rId4" Type="http://schemas.openxmlformats.org/officeDocument/2006/relationships/image" Target="../media/image5.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7.gi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gif"/></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3.jp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descr="court-house-column-blue.jpg"/>
          <p:cNvPicPr>
            <a:picLocks noChangeAspect="1"/>
          </p:cNvPicPr>
          <p:nvPr userDrawn="1"/>
        </p:nvPicPr>
        <p:blipFill rotWithShape="1">
          <a:blip r:embed="rId2">
            <a:extLst>
              <a:ext uri="{28A0092B-C50C-407E-A947-70E740481C1C}">
                <a14:useLocalDpi xmlns:a14="http://schemas.microsoft.com/office/drawing/2010/main" val="0"/>
              </a:ext>
            </a:extLst>
          </a:blip>
          <a:srcRect l="930" t="45263" r="843" b="4324"/>
          <a:stretch/>
        </p:blipFill>
        <p:spPr>
          <a:xfrm>
            <a:off x="0" y="-1"/>
            <a:ext cx="12192000" cy="3867321"/>
          </a:xfrm>
          <a:prstGeom prst="rect">
            <a:avLst/>
          </a:prstGeom>
        </p:spPr>
      </p:pic>
      <p:pic>
        <p:nvPicPr>
          <p:cNvPr id="4" name="Picture 3" descr="anniversary site logo-edited-07.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38786" y="444002"/>
            <a:ext cx="7497433" cy="2702402"/>
          </a:xfrm>
          <a:prstGeom prst="rect">
            <a:avLst/>
          </a:prstGeom>
        </p:spPr>
      </p:pic>
      <p:sp>
        <p:nvSpPr>
          <p:cNvPr id="11" name="Rectangle 10"/>
          <p:cNvSpPr/>
          <p:nvPr userDrawn="1"/>
        </p:nvSpPr>
        <p:spPr>
          <a:xfrm>
            <a:off x="0" y="3520993"/>
            <a:ext cx="12192000" cy="34438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NCJudicialBrandAnnivSealFinal.ai"/>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836721" y="2490106"/>
            <a:ext cx="1875938" cy="1875938"/>
          </a:xfrm>
          <a:prstGeom prst="rect">
            <a:avLst/>
          </a:prstGeom>
        </p:spPr>
      </p:pic>
      <p:sp>
        <p:nvSpPr>
          <p:cNvPr id="8" name="Oval 7"/>
          <p:cNvSpPr/>
          <p:nvPr userDrawn="1"/>
        </p:nvSpPr>
        <p:spPr>
          <a:xfrm>
            <a:off x="9850180" y="2481689"/>
            <a:ext cx="1826742" cy="185214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userDrawn="1"/>
        </p:nvGrpSpPr>
        <p:grpSpPr>
          <a:xfrm>
            <a:off x="9830301" y="2263642"/>
            <a:ext cx="2006147" cy="2111668"/>
            <a:chOff x="8126415" y="1433396"/>
            <a:chExt cx="3036071" cy="3127664"/>
          </a:xfrm>
        </p:grpSpPr>
        <p:sp>
          <p:nvSpPr>
            <p:cNvPr id="16" name="Oval 15"/>
            <p:cNvSpPr/>
            <p:nvPr userDrawn="1"/>
          </p:nvSpPr>
          <p:spPr>
            <a:xfrm>
              <a:off x="8241065" y="1537916"/>
              <a:ext cx="2763919" cy="276391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userDrawn="1"/>
          </p:nvPicPr>
          <p:blipFill rotWithShape="1">
            <a:blip r:embed="rId5" cstate="print">
              <a:clrChange>
                <a:clrFrom>
                  <a:srgbClr val="FFFFFE"/>
                </a:clrFrom>
                <a:clrTo>
                  <a:srgbClr val="FFFFFE">
                    <a:alpha val="0"/>
                  </a:srgbClr>
                </a:clrTo>
              </a:clrChange>
              <a:extLst>
                <a:ext uri="{28A0092B-C50C-407E-A947-70E740481C1C}">
                  <a14:useLocalDpi xmlns:a14="http://schemas.microsoft.com/office/drawing/2010/main" val="0"/>
                </a:ext>
              </a:extLst>
            </a:blip>
            <a:srcRect l="35135" t="22408" r="34680" b="29536"/>
            <a:stretch/>
          </p:blipFill>
          <p:spPr>
            <a:xfrm>
              <a:off x="8126415" y="1433396"/>
              <a:ext cx="3036071" cy="3127664"/>
            </a:xfrm>
            <a:prstGeom prst="ellipse">
              <a:avLst/>
            </a:prstGeom>
          </p:spPr>
        </p:pic>
      </p:grpSp>
    </p:spTree>
    <p:extLst>
      <p:ext uri="{BB962C8B-B14F-4D97-AF65-F5344CB8AC3E}">
        <p14:creationId xmlns:p14="http://schemas.microsoft.com/office/powerpoint/2010/main" val="34508485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court-house-column-blue.jpg"/>
          <p:cNvPicPr>
            <a:picLocks noChangeAspect="1"/>
          </p:cNvPicPr>
          <p:nvPr userDrawn="1"/>
        </p:nvPicPr>
        <p:blipFill rotWithShape="1">
          <a:blip r:embed="rId2">
            <a:extLst>
              <a:ext uri="{28A0092B-C50C-407E-A947-70E740481C1C}">
                <a14:useLocalDpi xmlns:a14="http://schemas.microsoft.com/office/drawing/2010/main" val="0"/>
              </a:ext>
            </a:extLst>
          </a:blip>
          <a:srcRect l="930" t="9062" r="843" b="215"/>
          <a:stretch/>
        </p:blipFill>
        <p:spPr>
          <a:xfrm>
            <a:off x="0" y="0"/>
            <a:ext cx="12192000" cy="6959600"/>
          </a:xfrm>
          <a:prstGeom prst="rect">
            <a:avLst/>
          </a:prstGeom>
        </p:spPr>
      </p:pic>
      <p:pic>
        <p:nvPicPr>
          <p:cNvPr id="4" name="Picture 3" descr="anniversary site logo-edited-07.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38786" y="444002"/>
            <a:ext cx="7497433" cy="2702402"/>
          </a:xfrm>
          <a:prstGeom prst="rect">
            <a:avLst/>
          </a:prstGeom>
        </p:spPr>
      </p:pic>
      <p:pic>
        <p:nvPicPr>
          <p:cNvPr id="6" name="Picture 5"/>
          <p:cNvPicPr>
            <a:picLocks noChangeAspect="1"/>
          </p:cNvPicPr>
          <p:nvPr userDrawn="1"/>
        </p:nvPicPr>
        <p:blipFill rotWithShape="1">
          <a:blip r:embed="rId4">
            <a:extLst>
              <a:ext uri="{28A0092B-C50C-407E-A947-70E740481C1C}">
                <a14:useLocalDpi xmlns:a14="http://schemas.microsoft.com/office/drawing/2010/main" val="0"/>
              </a:ext>
            </a:extLst>
          </a:blip>
          <a:srcRect l="17848" t="9876" r="16679" b="17885"/>
          <a:stretch/>
        </p:blipFill>
        <p:spPr>
          <a:xfrm>
            <a:off x="4563081" y="3067574"/>
            <a:ext cx="3065838" cy="3382672"/>
          </a:xfrm>
          <a:prstGeom prst="rect">
            <a:avLst/>
          </a:prstGeom>
        </p:spPr>
      </p:pic>
    </p:spTree>
    <p:extLst>
      <p:ext uri="{BB962C8B-B14F-4D97-AF65-F5344CB8AC3E}">
        <p14:creationId xmlns:p14="http://schemas.microsoft.com/office/powerpoint/2010/main" val="118360938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2100" y="346327"/>
            <a:ext cx="11408899" cy="872873"/>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02100" y="1212947"/>
            <a:ext cx="6006007" cy="4227276"/>
          </a:xfrm>
        </p:spPr>
        <p:txBody>
          <a:bodyPr/>
          <a:lstStyle>
            <a:lvl1pPr marL="342900" indent="-342900">
              <a:lnSpc>
                <a:spcPct val="100000"/>
              </a:lnSpc>
              <a:buSzPct val="125000"/>
              <a:buFont typeface="Arial"/>
              <a:buChar char="•"/>
              <a:defRPr/>
            </a:lvl1pPr>
            <a:lvl2pPr>
              <a:lnSpc>
                <a:spcPct val="100000"/>
              </a:lnSpc>
              <a:buSzPct val="100000"/>
              <a:defRPr/>
            </a:lvl2pPr>
            <a:lvl3pPr marL="1257300" indent="-342900">
              <a:lnSpc>
                <a:spcPct val="100000"/>
              </a:lnSpc>
              <a:buFont typeface="Arial"/>
              <a:buChar char="•"/>
              <a:defRPr sz="2200"/>
            </a:lvl3pPr>
            <a:lvl4pPr marL="1714500" indent="-342900">
              <a:lnSpc>
                <a:spcPct val="100000"/>
              </a:lnSpc>
              <a:buClr>
                <a:srgbClr val="AE936C"/>
              </a:buClr>
              <a:buFont typeface="Wingdings" charset="2"/>
              <a:buChar char="§"/>
              <a:defRPr sz="2200"/>
            </a:lvl4pPr>
            <a:lvl5pPr marL="2286000" indent="-457200">
              <a:lnSpc>
                <a:spcPct val="100000"/>
              </a:lnSpc>
              <a:buClr>
                <a:srgbClr val="AE936C"/>
              </a:buClr>
              <a:buSzPct val="125000"/>
              <a:buFont typeface="Arial"/>
              <a:buChar char="•"/>
              <a:defRPr sz="2200"/>
            </a:lvl5pPr>
            <a:lvl6pPr marL="2743200" indent="-457200">
              <a:lnSpc>
                <a:spcPct val="100000"/>
              </a:lnSpc>
              <a:buClr>
                <a:srgbClr val="AE936C"/>
              </a:buClr>
              <a:buSzPct val="100000"/>
              <a:buFont typeface="Wingdings" charset="2"/>
              <a:buChar char="§"/>
              <a:defRPr sz="2200"/>
            </a:lvl6pPr>
            <a:lvl7pPr marL="3086100" indent="-342900">
              <a:lnSpc>
                <a:spcPct val="100000"/>
              </a:lnSpc>
              <a:buClr>
                <a:srgbClr val="AE936C"/>
              </a:buClr>
              <a:buSzPct val="125000"/>
              <a:buFont typeface="Arial"/>
              <a:buChar char="•"/>
              <a:defRPr sz="2200"/>
            </a:lvl7pPr>
            <a:lvl8pPr marL="3657600" indent="-457200">
              <a:lnSpc>
                <a:spcPct val="100000"/>
              </a:lnSpc>
              <a:buClr>
                <a:srgbClr val="AE936C"/>
              </a:buClr>
              <a:buSzPct val="100000"/>
              <a:buFont typeface="Wingdings" charset="2"/>
              <a:buChar char="§"/>
              <a:defRPr sz="2200" baseline="0"/>
            </a:lvl8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endParaRPr lang="en-US" dirty="0"/>
          </a:p>
        </p:txBody>
      </p:sp>
    </p:spTree>
    <p:extLst>
      <p:ext uri="{BB962C8B-B14F-4D97-AF65-F5344CB8AC3E}">
        <p14:creationId xmlns:p14="http://schemas.microsoft.com/office/powerpoint/2010/main" val="377293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quarter" idx="10"/>
          </p:nvPr>
        </p:nvSpPr>
        <p:spPr>
          <a:xfrm>
            <a:off x="322263" y="1439863"/>
            <a:ext cx="5722937"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11"/>
          </p:nvPr>
        </p:nvSpPr>
        <p:spPr>
          <a:xfrm>
            <a:off x="6045200" y="1422400"/>
            <a:ext cx="5773738" cy="43862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53160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88431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3" name="Picture 2" descr="court-house-column-blue.jpg"/>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l="1043" r="1675"/>
          <a:stretch/>
        </p:blipFill>
        <p:spPr>
          <a:xfrm>
            <a:off x="1" y="-677333"/>
            <a:ext cx="12192000" cy="7745790"/>
          </a:xfrm>
          <a:prstGeom prst="rect">
            <a:avLst/>
          </a:prstGeom>
        </p:spPr>
      </p:pic>
      <p:sp>
        <p:nvSpPr>
          <p:cNvPr id="6" name="AutoShape 6" descr="District%20court%20anniversary%20seal"/>
          <p:cNvSpPr>
            <a:spLocks noChangeAspect="1" noChangeArrowheads="1"/>
          </p:cNvSpPr>
          <p:nvPr userDrawn="1"/>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8" descr="https://3.basecamp.com/3364900/buckets/819723/uploads/120162810/download/District%20Court%20Anniversary%20Seal.jpg"/>
          <p:cNvSpPr>
            <a:spLocks noChangeAspect="1" noChangeArrowheads="1"/>
          </p:cNvSpPr>
          <p:nvPr userDrawn="1"/>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p:cNvPicPr>
            <a:picLocks noChangeAspect="1"/>
          </p:cNvPicPr>
          <p:nvPr userDrawn="1"/>
        </p:nvPicPr>
        <p:blipFill rotWithShape="1">
          <a:blip r:embed="rId4">
            <a:extLst>
              <a:ext uri="{28A0092B-C50C-407E-A947-70E740481C1C}">
                <a14:useLocalDpi xmlns:a14="http://schemas.microsoft.com/office/drawing/2010/main" val="0"/>
              </a:ext>
            </a:extLst>
          </a:blip>
          <a:srcRect l="17848" t="9876" r="16679" b="17885"/>
          <a:stretch/>
        </p:blipFill>
        <p:spPr>
          <a:xfrm>
            <a:off x="3850944" y="1069377"/>
            <a:ext cx="4490113" cy="4954137"/>
          </a:xfrm>
          <a:prstGeom prst="rect">
            <a:avLst/>
          </a:prstGeom>
        </p:spPr>
      </p:pic>
    </p:spTree>
    <p:extLst>
      <p:ext uri="{BB962C8B-B14F-4D97-AF65-F5344CB8AC3E}">
        <p14:creationId xmlns:p14="http://schemas.microsoft.com/office/powerpoint/2010/main" val="55744694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27" name="Picture 26"/>
          <p:cNvPicPr>
            <a:picLocks noChangeAspect="1"/>
          </p:cNvPicPr>
          <p:nvPr userDrawn="1"/>
        </p:nvPicPr>
        <p:blipFill rotWithShape="1">
          <a:blip r:embed="rId2" cstate="print">
            <a:extLst>
              <a:ext uri="{28A0092B-C50C-407E-A947-70E740481C1C}">
                <a14:useLocalDpi xmlns:a14="http://schemas.microsoft.com/office/drawing/2010/main" val="0"/>
              </a:ext>
            </a:extLst>
          </a:blip>
          <a:srcRect l="1756" t="29522" r="1756" b="10393"/>
          <a:stretch/>
        </p:blipFill>
        <p:spPr>
          <a:xfrm>
            <a:off x="-139610" y="-14514"/>
            <a:ext cx="12331609" cy="6021719"/>
          </a:xfrm>
          <a:prstGeom prst="rect">
            <a:avLst/>
          </a:prstGeom>
        </p:spPr>
      </p:pic>
      <p:grpSp>
        <p:nvGrpSpPr>
          <p:cNvPr id="17" name="Group 16"/>
          <p:cNvGrpSpPr/>
          <p:nvPr userDrawn="1"/>
        </p:nvGrpSpPr>
        <p:grpSpPr>
          <a:xfrm>
            <a:off x="928692" y="745914"/>
            <a:ext cx="9680352" cy="5188721"/>
            <a:chOff x="897160" y="911828"/>
            <a:chExt cx="10271928" cy="5505809"/>
          </a:xfrm>
        </p:grpSpPr>
        <p:pic>
          <p:nvPicPr>
            <p:cNvPr id="3" name="Picture 4"/>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9006230" y="1384931"/>
              <a:ext cx="1757775" cy="221800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Picture 6"/>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292988" y="4199629"/>
              <a:ext cx="1761044" cy="2218008"/>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5" name="Picture 10"/>
            <p:cNvPicPr>
              <a:picLocks noChangeAspect="1" noChangeArrowheads="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9003455" y="4199629"/>
              <a:ext cx="1760550" cy="2218008"/>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6" name="Picture 8"/>
            <p:cNvPicPr>
              <a:picLocks noChangeAspect="1" noChangeArrowheads="1"/>
            </p:cNvPicPr>
            <p:nvPr userDrawn="1"/>
          </p:nvPicPr>
          <p:blipFill>
            <a:blip r:embed="rId6" cstate="print">
              <a:extLst>
                <a:ext uri="{28A0092B-C50C-407E-A947-70E740481C1C}">
                  <a14:useLocalDpi xmlns:a14="http://schemas.microsoft.com/office/drawing/2010/main" val="0"/>
                </a:ext>
              </a:extLst>
            </a:blip>
            <a:stretch>
              <a:fillRect/>
            </a:stretch>
          </p:blipFill>
          <p:spPr bwMode="auto">
            <a:xfrm>
              <a:off x="5137134" y="4199629"/>
              <a:ext cx="1781583" cy="2218008"/>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 name="Picture 9"/>
            <p:cNvPicPr>
              <a:picLocks noChangeAspect="1" noChangeArrowheads="1"/>
            </p:cNvPicPr>
            <p:nvPr userDrawn="1"/>
          </p:nvPicPr>
          <p:blipFill>
            <a:blip r:embed="rId7" cstate="print">
              <a:extLst>
                <a:ext uri="{28A0092B-C50C-407E-A947-70E740481C1C}">
                  <a14:useLocalDpi xmlns:a14="http://schemas.microsoft.com/office/drawing/2010/main" val="0"/>
                </a:ext>
              </a:extLst>
            </a:blip>
            <a:stretch>
              <a:fillRect/>
            </a:stretch>
          </p:blipFill>
          <p:spPr bwMode="auto">
            <a:xfrm>
              <a:off x="5149039" y="1384931"/>
              <a:ext cx="1757775" cy="2218008"/>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 name="Picture 11"/>
            <p:cNvPicPr>
              <a:picLocks noChangeAspect="1" noChangeArrowheads="1"/>
            </p:cNvPicPr>
            <p:nvPr userDrawn="1"/>
          </p:nvPicPr>
          <p:blipFill>
            <a:blip r:embed="rId8" cstate="print">
              <a:extLst>
                <a:ext uri="{28A0092B-C50C-407E-A947-70E740481C1C}">
                  <a14:useLocalDpi xmlns:a14="http://schemas.microsoft.com/office/drawing/2010/main" val="0"/>
                </a:ext>
              </a:extLst>
            </a:blip>
            <a:stretch>
              <a:fillRect/>
            </a:stretch>
          </p:blipFill>
          <p:spPr bwMode="auto">
            <a:xfrm>
              <a:off x="1289886" y="1384931"/>
              <a:ext cx="1759737" cy="2218010"/>
            </a:xfrm>
            <a:prstGeom prst="rect">
              <a:avLst/>
            </a:prstGeom>
            <a:noFill/>
            <a:effectLst/>
            <a:extLst>
              <a:ext uri="{909E8E84-426E-40DD-AFC4-6F175D3DCCD1}">
                <a14:hiddenFill xmlns:a14="http://schemas.microsoft.com/office/drawing/2010/main">
                  <a:solidFill>
                    <a:srgbClr val="FFFFFF"/>
                  </a:solidFill>
                </a14:hiddenFill>
              </a:ext>
            </a:extLst>
          </p:spPr>
        </p:pic>
        <p:sp>
          <p:nvSpPr>
            <p:cNvPr id="9" name="Content Placeholder 2"/>
            <p:cNvSpPr txBox="1">
              <a:spLocks/>
            </p:cNvSpPr>
            <p:nvPr userDrawn="1"/>
          </p:nvSpPr>
          <p:spPr>
            <a:xfrm>
              <a:off x="897160" y="911828"/>
              <a:ext cx="2560320" cy="53774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smtClean="0">
                  <a:solidFill>
                    <a:srgbClr val="013B7A"/>
                  </a:solidFill>
                </a:rPr>
                <a:t>Unified Courts</a:t>
              </a:r>
              <a:endParaRPr lang="en-US" altLang="en-US" b="1" dirty="0">
                <a:solidFill>
                  <a:srgbClr val="013B7A"/>
                </a:solidFill>
              </a:endParaRPr>
            </a:p>
          </p:txBody>
        </p:sp>
        <p:sp>
          <p:nvSpPr>
            <p:cNvPr id="10" name="Content Placeholder 2"/>
            <p:cNvSpPr txBox="1">
              <a:spLocks/>
            </p:cNvSpPr>
            <p:nvPr userDrawn="1"/>
          </p:nvSpPr>
          <p:spPr>
            <a:xfrm>
              <a:off x="8608768" y="911828"/>
              <a:ext cx="2560320" cy="537744"/>
            </a:xfrm>
            <a:prstGeom prst="rect">
              <a:avLst/>
            </a:prstGeom>
          </p:spPr>
          <p:txBody>
            <a:bodyPr vert="horz" lIns="91440" tIns="45720" rIns="91440" bIns="45720" rtlCol="0">
              <a:normAutofit/>
            </a:bodyPr>
            <a:lstStyle>
              <a:lvl1pPr marL="342900" marR="0" indent="-342900" algn="l" defTabSz="914400" rtl="0" eaLnBrk="1" fontAlgn="auto" latinLnBrk="0" hangingPunct="1">
                <a:lnSpc>
                  <a:spcPct val="100000"/>
                </a:lnSpc>
                <a:spcBef>
                  <a:spcPts val="0"/>
                </a:spcBef>
                <a:spcAft>
                  <a:spcPts val="600"/>
                </a:spcAft>
                <a:buClr>
                  <a:srgbClr val="0A94D6"/>
                </a:buClr>
                <a:buSzPct val="80000"/>
                <a:buFont typeface="Webdings" panose="05030102010509060703" pitchFamily="18" charset="2"/>
                <a:buChar char="&lt;"/>
                <a:tabLst>
                  <a:tab pos="457200" algn="l"/>
                </a:tabLst>
                <a:defRPr sz="2200" kern="1200" baseline="0">
                  <a:solidFill>
                    <a:schemeClr val="tx1"/>
                  </a:solidFill>
                  <a:latin typeface="Calibri" panose="020F0502020204030204" pitchFamily="34" charset="0"/>
                  <a:ea typeface="+mn-ea"/>
                  <a:cs typeface="+mn-cs"/>
                </a:defRPr>
              </a:lvl1pPr>
              <a:lvl2pPr marL="914400" indent="-457200" algn="l" defTabSz="914400" rtl="0" eaLnBrk="1" latinLnBrk="0" hangingPunct="1">
                <a:lnSpc>
                  <a:spcPct val="100000"/>
                </a:lnSpc>
                <a:spcBef>
                  <a:spcPts val="600"/>
                </a:spcBef>
                <a:spcAft>
                  <a:spcPts val="0"/>
                </a:spcAft>
                <a:buClr>
                  <a:srgbClr val="0A94D6"/>
                </a:buClr>
                <a:buSzPct val="80000"/>
                <a:buFont typeface="Wingdings" panose="05000000000000000000" pitchFamily="2" charset="2"/>
                <a:buChar char=""/>
                <a:defRPr sz="2200" kern="1200" baseline="0">
                  <a:solidFill>
                    <a:schemeClr val="tx1"/>
                  </a:solidFill>
                  <a:latin typeface="Calibri" panose="020F0502020204030204" pitchFamily="34" charset="0"/>
                  <a:ea typeface="+mn-ea"/>
                  <a:cs typeface="+mn-cs"/>
                </a:defRPr>
              </a:lvl2pPr>
              <a:lvl3pPr marL="1371600" indent="-457200" algn="l" defTabSz="914400" rtl="0" eaLnBrk="1" latinLnBrk="0" hangingPunct="1">
                <a:lnSpc>
                  <a:spcPct val="150000"/>
                </a:lnSpc>
                <a:spcBef>
                  <a:spcPts val="600"/>
                </a:spcBef>
                <a:buClr>
                  <a:srgbClr val="0A94D6"/>
                </a:buClr>
                <a:buFont typeface="Wingdings 2" panose="05020102010507070707" pitchFamily="18" charset="2"/>
                <a:buChar char=""/>
                <a:defRPr sz="2200" kern="1200" baseline="0">
                  <a:solidFill>
                    <a:schemeClr val="tx1"/>
                  </a:solidFill>
                  <a:latin typeface="+mn-lt"/>
                  <a:ea typeface="+mn-ea"/>
                  <a:cs typeface="+mn-cs"/>
                </a:defRPr>
              </a:lvl3pPr>
              <a:lvl4pPr marL="1828800" indent="-457200" algn="l" defTabSz="914400" rtl="0" eaLnBrk="1" latinLnBrk="0" hangingPunct="1">
                <a:lnSpc>
                  <a:spcPct val="90000"/>
                </a:lnSpc>
                <a:spcBef>
                  <a:spcPts val="500"/>
                </a:spcBef>
                <a:buClr>
                  <a:srgbClr val="0A94D6"/>
                </a:buClr>
                <a:buFont typeface="Wingdings 2" panose="05020102010507070707" pitchFamily="18" charset="2"/>
                <a:buChar char="¯"/>
                <a:defRPr sz="1800" kern="1200">
                  <a:solidFill>
                    <a:schemeClr val="tx1"/>
                  </a:solidFill>
                  <a:latin typeface="+mn-lt"/>
                  <a:ea typeface="+mn-ea"/>
                  <a:cs typeface="+mn-cs"/>
                </a:defRPr>
              </a:lvl4pPr>
              <a:lvl5pPr marL="2286000" indent="-457200" algn="l" defTabSz="914400" rtl="0" eaLnBrk="1" latinLnBrk="0" hangingPunct="1">
                <a:lnSpc>
                  <a:spcPct val="90000"/>
                </a:lnSpc>
                <a:spcBef>
                  <a:spcPts val="500"/>
                </a:spcBef>
                <a:buClr>
                  <a:srgbClr val="0A94D6"/>
                </a:buClr>
                <a:buSzPct val="80000"/>
                <a:buFont typeface="Wingdings 3" panose="05040102010807070707" pitchFamily="18" charset="2"/>
                <a:buChar char=""/>
                <a:defRPr sz="1800" kern="1200">
                  <a:solidFill>
                    <a:schemeClr val="tx1"/>
                  </a:solidFill>
                  <a:latin typeface="+mn-lt"/>
                  <a:ea typeface="+mn-ea"/>
                  <a:cs typeface="+mn-cs"/>
                </a:defRPr>
              </a:lvl5pPr>
              <a:lvl6pPr marL="2743200" indent="-457200" algn="l" defTabSz="914400" rtl="0" eaLnBrk="1" latinLnBrk="0" hangingPunct="1">
                <a:lnSpc>
                  <a:spcPct val="90000"/>
                </a:lnSpc>
                <a:spcBef>
                  <a:spcPts val="500"/>
                </a:spcBef>
                <a:buClr>
                  <a:srgbClr val="0A94D6"/>
                </a:buClr>
                <a:buSzPct val="80000"/>
                <a:buFont typeface="Wingdings 3" panose="05040102010807070707" pitchFamily="18" charset="2"/>
                <a:buChar char=""/>
                <a:defRPr sz="1800" kern="1200">
                  <a:solidFill>
                    <a:schemeClr val="tx1"/>
                  </a:solidFill>
                  <a:latin typeface="+mn-lt"/>
                  <a:ea typeface="+mn-ea"/>
                  <a:cs typeface="+mn-cs"/>
                </a:defRPr>
              </a:lvl6pPr>
              <a:lvl7pPr marL="3200400" indent="-457200" algn="l" defTabSz="914400" rtl="0" eaLnBrk="1" latinLnBrk="0" hangingPunct="1">
                <a:lnSpc>
                  <a:spcPct val="90000"/>
                </a:lnSpc>
                <a:spcBef>
                  <a:spcPts val="500"/>
                </a:spcBef>
                <a:buClr>
                  <a:srgbClr val="0A94D6"/>
                </a:buClr>
                <a:buSzPct val="80000"/>
                <a:buFont typeface="Wingdings 2" panose="05020102010507070707" pitchFamily="18" charset="2"/>
                <a:buChar char="Æ"/>
                <a:defRPr sz="1800" kern="1200">
                  <a:solidFill>
                    <a:schemeClr val="tx1"/>
                  </a:solidFill>
                  <a:latin typeface="+mn-lt"/>
                  <a:ea typeface="+mn-ea"/>
                  <a:cs typeface="+mn-cs"/>
                </a:defRPr>
              </a:lvl7pPr>
              <a:lvl8pPr marL="3657600" indent="-457200" algn="l" defTabSz="914400" rtl="0" eaLnBrk="1" latinLnBrk="0" hangingPunct="1">
                <a:lnSpc>
                  <a:spcPct val="90000"/>
                </a:lnSpc>
                <a:spcBef>
                  <a:spcPts val="500"/>
                </a:spcBef>
                <a:buClr>
                  <a:srgbClr val="0A94D6"/>
                </a:buClr>
                <a:buSzPct val="80000"/>
                <a:buFont typeface="Calibri" panose="020F0502020204030204" pitchFamily="34" charset="0"/>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ebdings" panose="05030102010509060703" pitchFamily="18" charset="2"/>
                <a:buNone/>
              </a:pPr>
              <a:r>
                <a:rPr lang="en-US" sz="2400" b="1" dirty="0" smtClean="0">
                  <a:solidFill>
                    <a:srgbClr val="013B7A"/>
                  </a:solidFill>
                </a:rPr>
                <a:t>District Court</a:t>
              </a:r>
              <a:endParaRPr lang="en-US" altLang="en-US" sz="2400" b="1" dirty="0" smtClean="0">
                <a:solidFill>
                  <a:srgbClr val="013B7A"/>
                </a:solidFill>
              </a:endParaRPr>
            </a:p>
          </p:txBody>
        </p:sp>
        <p:sp>
          <p:nvSpPr>
            <p:cNvPr id="11" name="Content Placeholder 2"/>
            <p:cNvSpPr txBox="1">
              <a:spLocks/>
            </p:cNvSpPr>
            <p:nvPr userDrawn="1"/>
          </p:nvSpPr>
          <p:spPr>
            <a:xfrm>
              <a:off x="4752964" y="911828"/>
              <a:ext cx="2560320" cy="537744"/>
            </a:xfrm>
            <a:prstGeom prst="rect">
              <a:avLst/>
            </a:prstGeom>
          </p:spPr>
          <p:txBody>
            <a:bodyPr vert="horz" lIns="91440" tIns="45720" rIns="91440" bIns="45720" rtlCol="0">
              <a:normAutofit/>
            </a:bodyPr>
            <a:lstStyle>
              <a:lvl1pPr marL="342900" marR="0" indent="-342900" algn="l" defTabSz="914400" rtl="0" eaLnBrk="1" fontAlgn="auto" latinLnBrk="0" hangingPunct="1">
                <a:lnSpc>
                  <a:spcPct val="100000"/>
                </a:lnSpc>
                <a:spcBef>
                  <a:spcPts val="0"/>
                </a:spcBef>
                <a:spcAft>
                  <a:spcPts val="600"/>
                </a:spcAft>
                <a:buClr>
                  <a:srgbClr val="0A94D6"/>
                </a:buClr>
                <a:buSzPct val="80000"/>
                <a:buFont typeface="Webdings" panose="05030102010509060703" pitchFamily="18" charset="2"/>
                <a:buChar char="&lt;"/>
                <a:tabLst>
                  <a:tab pos="457200" algn="l"/>
                </a:tabLst>
                <a:defRPr sz="2200" kern="1200" baseline="0">
                  <a:solidFill>
                    <a:schemeClr val="tx1"/>
                  </a:solidFill>
                  <a:latin typeface="Calibri" panose="020F0502020204030204" pitchFamily="34" charset="0"/>
                  <a:ea typeface="+mn-ea"/>
                  <a:cs typeface="+mn-cs"/>
                </a:defRPr>
              </a:lvl1pPr>
              <a:lvl2pPr marL="914400" indent="-457200" algn="l" defTabSz="914400" rtl="0" eaLnBrk="1" latinLnBrk="0" hangingPunct="1">
                <a:lnSpc>
                  <a:spcPct val="100000"/>
                </a:lnSpc>
                <a:spcBef>
                  <a:spcPts val="600"/>
                </a:spcBef>
                <a:spcAft>
                  <a:spcPts val="0"/>
                </a:spcAft>
                <a:buClr>
                  <a:srgbClr val="0A94D6"/>
                </a:buClr>
                <a:buSzPct val="80000"/>
                <a:buFont typeface="Wingdings" panose="05000000000000000000" pitchFamily="2" charset="2"/>
                <a:buChar char=""/>
                <a:defRPr sz="2200" kern="1200" baseline="0">
                  <a:solidFill>
                    <a:schemeClr val="tx1"/>
                  </a:solidFill>
                  <a:latin typeface="Calibri" panose="020F0502020204030204" pitchFamily="34" charset="0"/>
                  <a:ea typeface="+mn-ea"/>
                  <a:cs typeface="+mn-cs"/>
                </a:defRPr>
              </a:lvl2pPr>
              <a:lvl3pPr marL="1371600" indent="-457200" algn="l" defTabSz="914400" rtl="0" eaLnBrk="1" latinLnBrk="0" hangingPunct="1">
                <a:lnSpc>
                  <a:spcPct val="150000"/>
                </a:lnSpc>
                <a:spcBef>
                  <a:spcPts val="600"/>
                </a:spcBef>
                <a:buClr>
                  <a:srgbClr val="0A94D6"/>
                </a:buClr>
                <a:buFont typeface="Wingdings 2" panose="05020102010507070707" pitchFamily="18" charset="2"/>
                <a:buChar char=""/>
                <a:defRPr sz="2200" kern="1200" baseline="0">
                  <a:solidFill>
                    <a:schemeClr val="tx1"/>
                  </a:solidFill>
                  <a:latin typeface="+mn-lt"/>
                  <a:ea typeface="+mn-ea"/>
                  <a:cs typeface="+mn-cs"/>
                </a:defRPr>
              </a:lvl3pPr>
              <a:lvl4pPr marL="1828800" indent="-457200" algn="l" defTabSz="914400" rtl="0" eaLnBrk="1" latinLnBrk="0" hangingPunct="1">
                <a:lnSpc>
                  <a:spcPct val="90000"/>
                </a:lnSpc>
                <a:spcBef>
                  <a:spcPts val="500"/>
                </a:spcBef>
                <a:buClr>
                  <a:srgbClr val="0A94D6"/>
                </a:buClr>
                <a:buFont typeface="Wingdings 2" panose="05020102010507070707" pitchFamily="18" charset="2"/>
                <a:buChar char="¯"/>
                <a:defRPr sz="1800" kern="1200">
                  <a:solidFill>
                    <a:schemeClr val="tx1"/>
                  </a:solidFill>
                  <a:latin typeface="+mn-lt"/>
                  <a:ea typeface="+mn-ea"/>
                  <a:cs typeface="+mn-cs"/>
                </a:defRPr>
              </a:lvl4pPr>
              <a:lvl5pPr marL="2286000" indent="-457200" algn="l" defTabSz="914400" rtl="0" eaLnBrk="1" latinLnBrk="0" hangingPunct="1">
                <a:lnSpc>
                  <a:spcPct val="90000"/>
                </a:lnSpc>
                <a:spcBef>
                  <a:spcPts val="500"/>
                </a:spcBef>
                <a:buClr>
                  <a:srgbClr val="0A94D6"/>
                </a:buClr>
                <a:buSzPct val="80000"/>
                <a:buFont typeface="Wingdings 3" panose="05040102010807070707" pitchFamily="18" charset="2"/>
                <a:buChar char=""/>
                <a:defRPr sz="1800" kern="1200">
                  <a:solidFill>
                    <a:schemeClr val="tx1"/>
                  </a:solidFill>
                  <a:latin typeface="+mn-lt"/>
                  <a:ea typeface="+mn-ea"/>
                  <a:cs typeface="+mn-cs"/>
                </a:defRPr>
              </a:lvl5pPr>
              <a:lvl6pPr marL="2743200" indent="-457200" algn="l" defTabSz="914400" rtl="0" eaLnBrk="1" latinLnBrk="0" hangingPunct="1">
                <a:lnSpc>
                  <a:spcPct val="90000"/>
                </a:lnSpc>
                <a:spcBef>
                  <a:spcPts val="500"/>
                </a:spcBef>
                <a:buClr>
                  <a:srgbClr val="0A94D6"/>
                </a:buClr>
                <a:buSzPct val="80000"/>
                <a:buFont typeface="Wingdings 3" panose="05040102010807070707" pitchFamily="18" charset="2"/>
                <a:buChar char=""/>
                <a:defRPr sz="1800" kern="1200">
                  <a:solidFill>
                    <a:schemeClr val="tx1"/>
                  </a:solidFill>
                  <a:latin typeface="+mn-lt"/>
                  <a:ea typeface="+mn-ea"/>
                  <a:cs typeface="+mn-cs"/>
                </a:defRPr>
              </a:lvl6pPr>
              <a:lvl7pPr marL="3200400" indent="-457200" algn="l" defTabSz="914400" rtl="0" eaLnBrk="1" latinLnBrk="0" hangingPunct="1">
                <a:lnSpc>
                  <a:spcPct val="90000"/>
                </a:lnSpc>
                <a:spcBef>
                  <a:spcPts val="500"/>
                </a:spcBef>
                <a:buClr>
                  <a:srgbClr val="0A94D6"/>
                </a:buClr>
                <a:buSzPct val="80000"/>
                <a:buFont typeface="Wingdings 2" panose="05020102010507070707" pitchFamily="18" charset="2"/>
                <a:buChar char="Æ"/>
                <a:defRPr sz="1800" kern="1200">
                  <a:solidFill>
                    <a:schemeClr val="tx1"/>
                  </a:solidFill>
                  <a:latin typeface="+mn-lt"/>
                  <a:ea typeface="+mn-ea"/>
                  <a:cs typeface="+mn-cs"/>
                </a:defRPr>
              </a:lvl7pPr>
              <a:lvl8pPr marL="3657600" indent="-457200" algn="l" defTabSz="914400" rtl="0" eaLnBrk="1" latinLnBrk="0" hangingPunct="1">
                <a:lnSpc>
                  <a:spcPct val="90000"/>
                </a:lnSpc>
                <a:spcBef>
                  <a:spcPts val="500"/>
                </a:spcBef>
                <a:buClr>
                  <a:srgbClr val="0A94D6"/>
                </a:buClr>
                <a:buSzPct val="80000"/>
                <a:buFont typeface="Calibri" panose="020F0502020204030204" pitchFamily="34" charset="0"/>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ebdings" panose="05030102010509060703" pitchFamily="18" charset="2"/>
                <a:buNone/>
              </a:pPr>
              <a:r>
                <a:rPr lang="en-US" sz="2400" b="1" dirty="0" smtClean="0">
                  <a:solidFill>
                    <a:srgbClr val="013B7A"/>
                  </a:solidFill>
                </a:rPr>
                <a:t>NCAOC</a:t>
              </a:r>
              <a:endParaRPr lang="en-US" altLang="en-US" sz="2400" b="1" dirty="0" smtClean="0">
                <a:solidFill>
                  <a:srgbClr val="013B7A"/>
                </a:solidFill>
              </a:endParaRPr>
            </a:p>
          </p:txBody>
        </p:sp>
        <p:sp>
          <p:nvSpPr>
            <p:cNvPr id="12" name="Content Placeholder 2"/>
            <p:cNvSpPr txBox="1">
              <a:spLocks/>
            </p:cNvSpPr>
            <p:nvPr userDrawn="1"/>
          </p:nvSpPr>
          <p:spPr>
            <a:xfrm>
              <a:off x="897160" y="3740180"/>
              <a:ext cx="2560320" cy="537744"/>
            </a:xfrm>
            <a:prstGeom prst="rect">
              <a:avLst/>
            </a:prstGeom>
          </p:spPr>
          <p:txBody>
            <a:bodyPr vert="horz" lIns="91440" tIns="45720" rIns="91440" bIns="45720" rtlCol="0">
              <a:normAutofit/>
            </a:bodyPr>
            <a:lstStyle>
              <a:lvl1pPr marL="342900" marR="0" indent="-342900" algn="l" defTabSz="914400" rtl="0" eaLnBrk="1" fontAlgn="auto" latinLnBrk="0" hangingPunct="1">
                <a:lnSpc>
                  <a:spcPct val="100000"/>
                </a:lnSpc>
                <a:spcBef>
                  <a:spcPts val="0"/>
                </a:spcBef>
                <a:spcAft>
                  <a:spcPts val="600"/>
                </a:spcAft>
                <a:buClr>
                  <a:srgbClr val="0A94D6"/>
                </a:buClr>
                <a:buSzPct val="80000"/>
                <a:buFont typeface="Webdings" panose="05030102010509060703" pitchFamily="18" charset="2"/>
                <a:buChar char="&lt;"/>
                <a:tabLst>
                  <a:tab pos="457200" algn="l"/>
                </a:tabLst>
                <a:defRPr sz="2200" kern="1200" baseline="0">
                  <a:solidFill>
                    <a:schemeClr val="tx1"/>
                  </a:solidFill>
                  <a:latin typeface="Calibri" panose="020F0502020204030204" pitchFamily="34" charset="0"/>
                  <a:ea typeface="+mn-ea"/>
                  <a:cs typeface="+mn-cs"/>
                </a:defRPr>
              </a:lvl1pPr>
              <a:lvl2pPr marL="914400" indent="-457200" algn="l" defTabSz="914400" rtl="0" eaLnBrk="1" latinLnBrk="0" hangingPunct="1">
                <a:lnSpc>
                  <a:spcPct val="100000"/>
                </a:lnSpc>
                <a:spcBef>
                  <a:spcPts val="600"/>
                </a:spcBef>
                <a:spcAft>
                  <a:spcPts val="0"/>
                </a:spcAft>
                <a:buClr>
                  <a:srgbClr val="0A94D6"/>
                </a:buClr>
                <a:buSzPct val="80000"/>
                <a:buFont typeface="Wingdings" panose="05000000000000000000" pitchFamily="2" charset="2"/>
                <a:buChar char=""/>
                <a:defRPr sz="2200" kern="1200" baseline="0">
                  <a:solidFill>
                    <a:schemeClr val="tx1"/>
                  </a:solidFill>
                  <a:latin typeface="Calibri" panose="020F0502020204030204" pitchFamily="34" charset="0"/>
                  <a:ea typeface="+mn-ea"/>
                  <a:cs typeface="+mn-cs"/>
                </a:defRPr>
              </a:lvl2pPr>
              <a:lvl3pPr marL="1371600" indent="-457200" algn="l" defTabSz="914400" rtl="0" eaLnBrk="1" latinLnBrk="0" hangingPunct="1">
                <a:lnSpc>
                  <a:spcPct val="150000"/>
                </a:lnSpc>
                <a:spcBef>
                  <a:spcPts val="600"/>
                </a:spcBef>
                <a:buClr>
                  <a:srgbClr val="0A94D6"/>
                </a:buClr>
                <a:buFont typeface="Wingdings 2" panose="05020102010507070707" pitchFamily="18" charset="2"/>
                <a:buChar char=""/>
                <a:defRPr sz="2200" kern="1200" baseline="0">
                  <a:solidFill>
                    <a:schemeClr val="tx1"/>
                  </a:solidFill>
                  <a:latin typeface="+mn-lt"/>
                  <a:ea typeface="+mn-ea"/>
                  <a:cs typeface="+mn-cs"/>
                </a:defRPr>
              </a:lvl3pPr>
              <a:lvl4pPr marL="1828800" indent="-457200" algn="l" defTabSz="914400" rtl="0" eaLnBrk="1" latinLnBrk="0" hangingPunct="1">
                <a:lnSpc>
                  <a:spcPct val="90000"/>
                </a:lnSpc>
                <a:spcBef>
                  <a:spcPts val="500"/>
                </a:spcBef>
                <a:buClr>
                  <a:srgbClr val="0A94D6"/>
                </a:buClr>
                <a:buFont typeface="Wingdings 2" panose="05020102010507070707" pitchFamily="18" charset="2"/>
                <a:buChar char="¯"/>
                <a:defRPr sz="1800" kern="1200">
                  <a:solidFill>
                    <a:schemeClr val="tx1"/>
                  </a:solidFill>
                  <a:latin typeface="+mn-lt"/>
                  <a:ea typeface="+mn-ea"/>
                  <a:cs typeface="+mn-cs"/>
                </a:defRPr>
              </a:lvl4pPr>
              <a:lvl5pPr marL="2286000" indent="-457200" algn="l" defTabSz="914400" rtl="0" eaLnBrk="1" latinLnBrk="0" hangingPunct="1">
                <a:lnSpc>
                  <a:spcPct val="90000"/>
                </a:lnSpc>
                <a:spcBef>
                  <a:spcPts val="500"/>
                </a:spcBef>
                <a:buClr>
                  <a:srgbClr val="0A94D6"/>
                </a:buClr>
                <a:buSzPct val="80000"/>
                <a:buFont typeface="Wingdings 3" panose="05040102010807070707" pitchFamily="18" charset="2"/>
                <a:buChar char=""/>
                <a:defRPr sz="1800" kern="1200">
                  <a:solidFill>
                    <a:schemeClr val="tx1"/>
                  </a:solidFill>
                  <a:latin typeface="+mn-lt"/>
                  <a:ea typeface="+mn-ea"/>
                  <a:cs typeface="+mn-cs"/>
                </a:defRPr>
              </a:lvl5pPr>
              <a:lvl6pPr marL="2743200" indent="-457200" algn="l" defTabSz="914400" rtl="0" eaLnBrk="1" latinLnBrk="0" hangingPunct="1">
                <a:lnSpc>
                  <a:spcPct val="90000"/>
                </a:lnSpc>
                <a:spcBef>
                  <a:spcPts val="500"/>
                </a:spcBef>
                <a:buClr>
                  <a:srgbClr val="0A94D6"/>
                </a:buClr>
                <a:buSzPct val="80000"/>
                <a:buFont typeface="Wingdings 3" panose="05040102010807070707" pitchFamily="18" charset="2"/>
                <a:buChar char=""/>
                <a:defRPr sz="1800" kern="1200">
                  <a:solidFill>
                    <a:schemeClr val="tx1"/>
                  </a:solidFill>
                  <a:latin typeface="+mn-lt"/>
                  <a:ea typeface="+mn-ea"/>
                  <a:cs typeface="+mn-cs"/>
                </a:defRPr>
              </a:lvl6pPr>
              <a:lvl7pPr marL="3200400" indent="-457200" algn="l" defTabSz="914400" rtl="0" eaLnBrk="1" latinLnBrk="0" hangingPunct="1">
                <a:lnSpc>
                  <a:spcPct val="90000"/>
                </a:lnSpc>
                <a:spcBef>
                  <a:spcPts val="500"/>
                </a:spcBef>
                <a:buClr>
                  <a:srgbClr val="0A94D6"/>
                </a:buClr>
                <a:buSzPct val="80000"/>
                <a:buFont typeface="Wingdings 2" panose="05020102010507070707" pitchFamily="18" charset="2"/>
                <a:buChar char="Æ"/>
                <a:defRPr sz="1800" kern="1200">
                  <a:solidFill>
                    <a:schemeClr val="tx1"/>
                  </a:solidFill>
                  <a:latin typeface="+mn-lt"/>
                  <a:ea typeface="+mn-ea"/>
                  <a:cs typeface="+mn-cs"/>
                </a:defRPr>
              </a:lvl7pPr>
              <a:lvl8pPr marL="3657600" indent="-457200" algn="l" defTabSz="914400" rtl="0" eaLnBrk="1" latinLnBrk="0" hangingPunct="1">
                <a:lnSpc>
                  <a:spcPct val="90000"/>
                </a:lnSpc>
                <a:spcBef>
                  <a:spcPts val="500"/>
                </a:spcBef>
                <a:buClr>
                  <a:srgbClr val="0A94D6"/>
                </a:buClr>
                <a:buSzPct val="80000"/>
                <a:buFont typeface="Calibri" panose="020F0502020204030204" pitchFamily="34" charset="0"/>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ebdings" panose="05030102010509060703" pitchFamily="18" charset="2"/>
                <a:buNone/>
              </a:pPr>
              <a:r>
                <a:rPr lang="en-US" sz="2400" b="1" dirty="0" smtClean="0">
                  <a:solidFill>
                    <a:srgbClr val="013B7A"/>
                  </a:solidFill>
                </a:rPr>
                <a:t>Court of Appeals</a:t>
              </a:r>
              <a:endParaRPr lang="en-US" altLang="en-US" sz="2400" b="1" dirty="0" smtClean="0">
                <a:solidFill>
                  <a:srgbClr val="013B7A"/>
                </a:solidFill>
              </a:endParaRPr>
            </a:p>
          </p:txBody>
        </p:sp>
        <p:sp>
          <p:nvSpPr>
            <p:cNvPr id="13" name="Content Placeholder 2"/>
            <p:cNvSpPr txBox="1">
              <a:spLocks/>
            </p:cNvSpPr>
            <p:nvPr userDrawn="1"/>
          </p:nvSpPr>
          <p:spPr>
            <a:xfrm>
              <a:off x="8608768" y="3740180"/>
              <a:ext cx="2560320" cy="537744"/>
            </a:xfrm>
            <a:prstGeom prst="rect">
              <a:avLst/>
            </a:prstGeom>
          </p:spPr>
          <p:txBody>
            <a:bodyPr vert="horz" lIns="91440" tIns="45720" rIns="91440" bIns="45720" rtlCol="0">
              <a:normAutofit/>
            </a:bodyPr>
            <a:lstStyle>
              <a:lvl1pPr marL="342900" marR="0" indent="-342900" algn="l" defTabSz="914400" rtl="0" eaLnBrk="1" fontAlgn="auto" latinLnBrk="0" hangingPunct="1">
                <a:lnSpc>
                  <a:spcPct val="100000"/>
                </a:lnSpc>
                <a:spcBef>
                  <a:spcPts val="0"/>
                </a:spcBef>
                <a:spcAft>
                  <a:spcPts val="600"/>
                </a:spcAft>
                <a:buClr>
                  <a:srgbClr val="0A94D6"/>
                </a:buClr>
                <a:buSzPct val="80000"/>
                <a:buFont typeface="Webdings" panose="05030102010509060703" pitchFamily="18" charset="2"/>
                <a:buChar char="&lt;"/>
                <a:tabLst>
                  <a:tab pos="457200" algn="l"/>
                </a:tabLst>
                <a:defRPr sz="2200" kern="1200" baseline="0">
                  <a:solidFill>
                    <a:schemeClr val="tx1"/>
                  </a:solidFill>
                  <a:latin typeface="Calibri" panose="020F0502020204030204" pitchFamily="34" charset="0"/>
                  <a:ea typeface="+mn-ea"/>
                  <a:cs typeface="+mn-cs"/>
                </a:defRPr>
              </a:lvl1pPr>
              <a:lvl2pPr marL="914400" indent="-457200" algn="l" defTabSz="914400" rtl="0" eaLnBrk="1" latinLnBrk="0" hangingPunct="1">
                <a:lnSpc>
                  <a:spcPct val="100000"/>
                </a:lnSpc>
                <a:spcBef>
                  <a:spcPts val="600"/>
                </a:spcBef>
                <a:spcAft>
                  <a:spcPts val="0"/>
                </a:spcAft>
                <a:buClr>
                  <a:srgbClr val="0A94D6"/>
                </a:buClr>
                <a:buSzPct val="80000"/>
                <a:buFont typeface="Wingdings" panose="05000000000000000000" pitchFamily="2" charset="2"/>
                <a:buChar char=""/>
                <a:defRPr sz="2200" kern="1200" baseline="0">
                  <a:solidFill>
                    <a:schemeClr val="tx1"/>
                  </a:solidFill>
                  <a:latin typeface="Calibri" panose="020F0502020204030204" pitchFamily="34" charset="0"/>
                  <a:ea typeface="+mn-ea"/>
                  <a:cs typeface="+mn-cs"/>
                </a:defRPr>
              </a:lvl2pPr>
              <a:lvl3pPr marL="1371600" indent="-457200" algn="l" defTabSz="914400" rtl="0" eaLnBrk="1" latinLnBrk="0" hangingPunct="1">
                <a:lnSpc>
                  <a:spcPct val="150000"/>
                </a:lnSpc>
                <a:spcBef>
                  <a:spcPts val="600"/>
                </a:spcBef>
                <a:buClr>
                  <a:srgbClr val="0A94D6"/>
                </a:buClr>
                <a:buFont typeface="Wingdings 2" panose="05020102010507070707" pitchFamily="18" charset="2"/>
                <a:buChar char=""/>
                <a:defRPr sz="2200" kern="1200" baseline="0">
                  <a:solidFill>
                    <a:schemeClr val="tx1"/>
                  </a:solidFill>
                  <a:latin typeface="+mn-lt"/>
                  <a:ea typeface="+mn-ea"/>
                  <a:cs typeface="+mn-cs"/>
                </a:defRPr>
              </a:lvl3pPr>
              <a:lvl4pPr marL="1828800" indent="-457200" algn="l" defTabSz="914400" rtl="0" eaLnBrk="1" latinLnBrk="0" hangingPunct="1">
                <a:lnSpc>
                  <a:spcPct val="90000"/>
                </a:lnSpc>
                <a:spcBef>
                  <a:spcPts val="500"/>
                </a:spcBef>
                <a:buClr>
                  <a:srgbClr val="0A94D6"/>
                </a:buClr>
                <a:buFont typeface="Wingdings 2" panose="05020102010507070707" pitchFamily="18" charset="2"/>
                <a:buChar char="¯"/>
                <a:defRPr sz="1800" kern="1200">
                  <a:solidFill>
                    <a:schemeClr val="tx1"/>
                  </a:solidFill>
                  <a:latin typeface="+mn-lt"/>
                  <a:ea typeface="+mn-ea"/>
                  <a:cs typeface="+mn-cs"/>
                </a:defRPr>
              </a:lvl4pPr>
              <a:lvl5pPr marL="2286000" indent="-457200" algn="l" defTabSz="914400" rtl="0" eaLnBrk="1" latinLnBrk="0" hangingPunct="1">
                <a:lnSpc>
                  <a:spcPct val="90000"/>
                </a:lnSpc>
                <a:spcBef>
                  <a:spcPts val="500"/>
                </a:spcBef>
                <a:buClr>
                  <a:srgbClr val="0A94D6"/>
                </a:buClr>
                <a:buSzPct val="80000"/>
                <a:buFont typeface="Wingdings 3" panose="05040102010807070707" pitchFamily="18" charset="2"/>
                <a:buChar char=""/>
                <a:defRPr sz="1800" kern="1200">
                  <a:solidFill>
                    <a:schemeClr val="tx1"/>
                  </a:solidFill>
                  <a:latin typeface="+mn-lt"/>
                  <a:ea typeface="+mn-ea"/>
                  <a:cs typeface="+mn-cs"/>
                </a:defRPr>
              </a:lvl5pPr>
              <a:lvl6pPr marL="2743200" indent="-457200" algn="l" defTabSz="914400" rtl="0" eaLnBrk="1" latinLnBrk="0" hangingPunct="1">
                <a:lnSpc>
                  <a:spcPct val="90000"/>
                </a:lnSpc>
                <a:spcBef>
                  <a:spcPts val="500"/>
                </a:spcBef>
                <a:buClr>
                  <a:srgbClr val="0A94D6"/>
                </a:buClr>
                <a:buSzPct val="80000"/>
                <a:buFont typeface="Wingdings 3" panose="05040102010807070707" pitchFamily="18" charset="2"/>
                <a:buChar char=""/>
                <a:defRPr sz="1800" kern="1200">
                  <a:solidFill>
                    <a:schemeClr val="tx1"/>
                  </a:solidFill>
                  <a:latin typeface="+mn-lt"/>
                  <a:ea typeface="+mn-ea"/>
                  <a:cs typeface="+mn-cs"/>
                </a:defRPr>
              </a:lvl6pPr>
              <a:lvl7pPr marL="3200400" indent="-457200" algn="l" defTabSz="914400" rtl="0" eaLnBrk="1" latinLnBrk="0" hangingPunct="1">
                <a:lnSpc>
                  <a:spcPct val="90000"/>
                </a:lnSpc>
                <a:spcBef>
                  <a:spcPts val="500"/>
                </a:spcBef>
                <a:buClr>
                  <a:srgbClr val="0A94D6"/>
                </a:buClr>
                <a:buSzPct val="80000"/>
                <a:buFont typeface="Wingdings 2" panose="05020102010507070707" pitchFamily="18" charset="2"/>
                <a:buChar char="Æ"/>
                <a:defRPr sz="1800" kern="1200">
                  <a:solidFill>
                    <a:schemeClr val="tx1"/>
                  </a:solidFill>
                  <a:latin typeface="+mn-lt"/>
                  <a:ea typeface="+mn-ea"/>
                  <a:cs typeface="+mn-cs"/>
                </a:defRPr>
              </a:lvl7pPr>
              <a:lvl8pPr marL="3657600" indent="-457200" algn="l" defTabSz="914400" rtl="0" eaLnBrk="1" latinLnBrk="0" hangingPunct="1">
                <a:lnSpc>
                  <a:spcPct val="90000"/>
                </a:lnSpc>
                <a:spcBef>
                  <a:spcPts val="500"/>
                </a:spcBef>
                <a:buClr>
                  <a:srgbClr val="0A94D6"/>
                </a:buClr>
                <a:buSzPct val="80000"/>
                <a:buFont typeface="Calibri" panose="020F0502020204030204" pitchFamily="34" charset="0"/>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ebdings" panose="05030102010509060703" pitchFamily="18" charset="2"/>
                <a:buNone/>
              </a:pPr>
              <a:r>
                <a:rPr lang="en-US" sz="2400" b="1" dirty="0" smtClean="0">
                  <a:solidFill>
                    <a:srgbClr val="013B7A"/>
                  </a:solidFill>
                </a:rPr>
                <a:t>Supreme Court</a:t>
              </a:r>
              <a:endParaRPr lang="en-US" altLang="en-US" sz="2400" b="1" dirty="0" smtClean="0">
                <a:solidFill>
                  <a:srgbClr val="013B7A"/>
                </a:solidFill>
              </a:endParaRPr>
            </a:p>
          </p:txBody>
        </p:sp>
        <p:sp>
          <p:nvSpPr>
            <p:cNvPr id="14" name="Content Placeholder 2"/>
            <p:cNvSpPr txBox="1">
              <a:spLocks/>
            </p:cNvSpPr>
            <p:nvPr userDrawn="1"/>
          </p:nvSpPr>
          <p:spPr>
            <a:xfrm>
              <a:off x="4752964" y="3740180"/>
              <a:ext cx="2560320" cy="537744"/>
            </a:xfrm>
            <a:prstGeom prst="rect">
              <a:avLst/>
            </a:prstGeom>
          </p:spPr>
          <p:txBody>
            <a:bodyPr vert="horz" lIns="91440" tIns="45720" rIns="91440" bIns="45720" rtlCol="0">
              <a:normAutofit/>
            </a:bodyPr>
            <a:lstStyle>
              <a:lvl1pPr marL="342900" marR="0" indent="-342900" algn="l" defTabSz="914400" rtl="0" eaLnBrk="1" fontAlgn="auto" latinLnBrk="0" hangingPunct="1">
                <a:lnSpc>
                  <a:spcPct val="100000"/>
                </a:lnSpc>
                <a:spcBef>
                  <a:spcPts val="0"/>
                </a:spcBef>
                <a:spcAft>
                  <a:spcPts val="600"/>
                </a:spcAft>
                <a:buClr>
                  <a:srgbClr val="0A94D6"/>
                </a:buClr>
                <a:buSzPct val="80000"/>
                <a:buFont typeface="Webdings" panose="05030102010509060703" pitchFamily="18" charset="2"/>
                <a:buChar char="&lt;"/>
                <a:tabLst>
                  <a:tab pos="457200" algn="l"/>
                </a:tabLst>
                <a:defRPr sz="2200" kern="1200" baseline="0">
                  <a:solidFill>
                    <a:schemeClr val="tx1"/>
                  </a:solidFill>
                  <a:latin typeface="Calibri" panose="020F0502020204030204" pitchFamily="34" charset="0"/>
                  <a:ea typeface="+mn-ea"/>
                  <a:cs typeface="+mn-cs"/>
                </a:defRPr>
              </a:lvl1pPr>
              <a:lvl2pPr marL="914400" indent="-457200" algn="l" defTabSz="914400" rtl="0" eaLnBrk="1" latinLnBrk="0" hangingPunct="1">
                <a:lnSpc>
                  <a:spcPct val="100000"/>
                </a:lnSpc>
                <a:spcBef>
                  <a:spcPts val="600"/>
                </a:spcBef>
                <a:spcAft>
                  <a:spcPts val="0"/>
                </a:spcAft>
                <a:buClr>
                  <a:srgbClr val="0A94D6"/>
                </a:buClr>
                <a:buSzPct val="80000"/>
                <a:buFont typeface="Wingdings" panose="05000000000000000000" pitchFamily="2" charset="2"/>
                <a:buChar char=""/>
                <a:defRPr sz="2200" kern="1200" baseline="0">
                  <a:solidFill>
                    <a:schemeClr val="tx1"/>
                  </a:solidFill>
                  <a:latin typeface="Calibri" panose="020F0502020204030204" pitchFamily="34" charset="0"/>
                  <a:ea typeface="+mn-ea"/>
                  <a:cs typeface="+mn-cs"/>
                </a:defRPr>
              </a:lvl2pPr>
              <a:lvl3pPr marL="1371600" indent="-457200" algn="l" defTabSz="914400" rtl="0" eaLnBrk="1" latinLnBrk="0" hangingPunct="1">
                <a:lnSpc>
                  <a:spcPct val="150000"/>
                </a:lnSpc>
                <a:spcBef>
                  <a:spcPts val="600"/>
                </a:spcBef>
                <a:buClr>
                  <a:srgbClr val="0A94D6"/>
                </a:buClr>
                <a:buFont typeface="Wingdings 2" panose="05020102010507070707" pitchFamily="18" charset="2"/>
                <a:buChar char=""/>
                <a:defRPr sz="2200" kern="1200" baseline="0">
                  <a:solidFill>
                    <a:schemeClr val="tx1"/>
                  </a:solidFill>
                  <a:latin typeface="+mn-lt"/>
                  <a:ea typeface="+mn-ea"/>
                  <a:cs typeface="+mn-cs"/>
                </a:defRPr>
              </a:lvl3pPr>
              <a:lvl4pPr marL="1828800" indent="-457200" algn="l" defTabSz="914400" rtl="0" eaLnBrk="1" latinLnBrk="0" hangingPunct="1">
                <a:lnSpc>
                  <a:spcPct val="90000"/>
                </a:lnSpc>
                <a:spcBef>
                  <a:spcPts val="500"/>
                </a:spcBef>
                <a:buClr>
                  <a:srgbClr val="0A94D6"/>
                </a:buClr>
                <a:buFont typeface="Wingdings 2" panose="05020102010507070707" pitchFamily="18" charset="2"/>
                <a:buChar char="¯"/>
                <a:defRPr sz="1800" kern="1200">
                  <a:solidFill>
                    <a:schemeClr val="tx1"/>
                  </a:solidFill>
                  <a:latin typeface="+mn-lt"/>
                  <a:ea typeface="+mn-ea"/>
                  <a:cs typeface="+mn-cs"/>
                </a:defRPr>
              </a:lvl4pPr>
              <a:lvl5pPr marL="2286000" indent="-457200" algn="l" defTabSz="914400" rtl="0" eaLnBrk="1" latinLnBrk="0" hangingPunct="1">
                <a:lnSpc>
                  <a:spcPct val="90000"/>
                </a:lnSpc>
                <a:spcBef>
                  <a:spcPts val="500"/>
                </a:spcBef>
                <a:buClr>
                  <a:srgbClr val="0A94D6"/>
                </a:buClr>
                <a:buSzPct val="80000"/>
                <a:buFont typeface="Wingdings 3" panose="05040102010807070707" pitchFamily="18" charset="2"/>
                <a:buChar char=""/>
                <a:defRPr sz="1800" kern="1200">
                  <a:solidFill>
                    <a:schemeClr val="tx1"/>
                  </a:solidFill>
                  <a:latin typeface="+mn-lt"/>
                  <a:ea typeface="+mn-ea"/>
                  <a:cs typeface="+mn-cs"/>
                </a:defRPr>
              </a:lvl5pPr>
              <a:lvl6pPr marL="2743200" indent="-457200" algn="l" defTabSz="914400" rtl="0" eaLnBrk="1" latinLnBrk="0" hangingPunct="1">
                <a:lnSpc>
                  <a:spcPct val="90000"/>
                </a:lnSpc>
                <a:spcBef>
                  <a:spcPts val="500"/>
                </a:spcBef>
                <a:buClr>
                  <a:srgbClr val="0A94D6"/>
                </a:buClr>
                <a:buSzPct val="80000"/>
                <a:buFont typeface="Wingdings 3" panose="05040102010807070707" pitchFamily="18" charset="2"/>
                <a:buChar char=""/>
                <a:defRPr sz="1800" kern="1200">
                  <a:solidFill>
                    <a:schemeClr val="tx1"/>
                  </a:solidFill>
                  <a:latin typeface="+mn-lt"/>
                  <a:ea typeface="+mn-ea"/>
                  <a:cs typeface="+mn-cs"/>
                </a:defRPr>
              </a:lvl6pPr>
              <a:lvl7pPr marL="3200400" indent="-457200" algn="l" defTabSz="914400" rtl="0" eaLnBrk="1" latinLnBrk="0" hangingPunct="1">
                <a:lnSpc>
                  <a:spcPct val="90000"/>
                </a:lnSpc>
                <a:spcBef>
                  <a:spcPts val="500"/>
                </a:spcBef>
                <a:buClr>
                  <a:srgbClr val="0A94D6"/>
                </a:buClr>
                <a:buSzPct val="80000"/>
                <a:buFont typeface="Wingdings 2" panose="05020102010507070707" pitchFamily="18" charset="2"/>
                <a:buChar char="Æ"/>
                <a:defRPr sz="1800" kern="1200">
                  <a:solidFill>
                    <a:schemeClr val="tx1"/>
                  </a:solidFill>
                  <a:latin typeface="+mn-lt"/>
                  <a:ea typeface="+mn-ea"/>
                  <a:cs typeface="+mn-cs"/>
                </a:defRPr>
              </a:lvl7pPr>
              <a:lvl8pPr marL="3657600" indent="-457200" algn="l" defTabSz="914400" rtl="0" eaLnBrk="1" latinLnBrk="0" hangingPunct="1">
                <a:lnSpc>
                  <a:spcPct val="90000"/>
                </a:lnSpc>
                <a:spcBef>
                  <a:spcPts val="500"/>
                </a:spcBef>
                <a:buClr>
                  <a:srgbClr val="0A94D6"/>
                </a:buClr>
                <a:buSzPct val="80000"/>
                <a:buFont typeface="Calibri" panose="020F0502020204030204" pitchFamily="34" charset="0"/>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ebdings" panose="05030102010509060703" pitchFamily="18" charset="2"/>
                <a:buNone/>
              </a:pPr>
              <a:r>
                <a:rPr lang="en-US" sz="2400" b="1" dirty="0" smtClean="0">
                  <a:solidFill>
                    <a:srgbClr val="013B7A"/>
                  </a:solidFill>
                </a:rPr>
                <a:t>Superior Court</a:t>
              </a:r>
              <a:endParaRPr lang="en-US" altLang="en-US" sz="2400" b="1" dirty="0" smtClean="0">
                <a:solidFill>
                  <a:srgbClr val="013B7A"/>
                </a:solidFill>
              </a:endParaRPr>
            </a:p>
          </p:txBody>
        </p:sp>
      </p:grpSp>
      <p:sp>
        <p:nvSpPr>
          <p:cNvPr id="15" name="TextBox 14"/>
          <p:cNvSpPr txBox="1"/>
          <p:nvPr userDrawn="1"/>
        </p:nvSpPr>
        <p:spPr>
          <a:xfrm>
            <a:off x="501706" y="43374"/>
            <a:ext cx="9440918" cy="769441"/>
          </a:xfrm>
          <a:prstGeom prst="rect">
            <a:avLst/>
          </a:prstGeom>
          <a:noFill/>
        </p:spPr>
        <p:txBody>
          <a:bodyPr wrap="none" rtlCol="0">
            <a:spAutoFit/>
          </a:bodyPr>
          <a:lstStyle/>
          <a:p>
            <a:r>
              <a:rPr lang="en-US" sz="4400" b="1" dirty="0" smtClean="0">
                <a:solidFill>
                  <a:srgbClr val="013B7A"/>
                </a:solidFill>
              </a:rPr>
              <a:t>Judicial Branch Milestone Anniversaries</a:t>
            </a:r>
          </a:p>
        </p:txBody>
      </p:sp>
      <p:grpSp>
        <p:nvGrpSpPr>
          <p:cNvPr id="20" name="Group 19"/>
          <p:cNvGrpSpPr/>
          <p:nvPr userDrawn="1"/>
        </p:nvGrpSpPr>
        <p:grpSpPr>
          <a:xfrm>
            <a:off x="10591799" y="5422460"/>
            <a:ext cx="1411787" cy="1454379"/>
            <a:chOff x="8156499" y="1350818"/>
            <a:chExt cx="3036071" cy="3127664"/>
          </a:xfrm>
        </p:grpSpPr>
        <p:sp>
          <p:nvSpPr>
            <p:cNvPr id="21" name="Oval 20"/>
            <p:cNvSpPr/>
            <p:nvPr userDrawn="1"/>
          </p:nvSpPr>
          <p:spPr>
            <a:xfrm>
              <a:off x="8241065" y="1537916"/>
              <a:ext cx="2763919" cy="276391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userDrawn="1"/>
          </p:nvPicPr>
          <p:blipFill rotWithShape="1">
            <a:blip r:embed="rId9" cstate="print">
              <a:clrChange>
                <a:clrFrom>
                  <a:srgbClr val="FFFFFE"/>
                </a:clrFrom>
                <a:clrTo>
                  <a:srgbClr val="FFFFFE">
                    <a:alpha val="0"/>
                  </a:srgbClr>
                </a:clrTo>
              </a:clrChange>
              <a:extLst>
                <a:ext uri="{28A0092B-C50C-407E-A947-70E740481C1C}">
                  <a14:useLocalDpi xmlns:a14="http://schemas.microsoft.com/office/drawing/2010/main" val="0"/>
                </a:ext>
              </a:extLst>
            </a:blip>
            <a:srcRect l="35135" t="22408" r="34680" b="29536"/>
            <a:stretch/>
          </p:blipFill>
          <p:spPr>
            <a:xfrm>
              <a:off x="8156499" y="1350818"/>
              <a:ext cx="3036071" cy="3127664"/>
            </a:xfrm>
            <a:prstGeom prst="ellipse">
              <a:avLst/>
            </a:prstGeom>
          </p:spPr>
        </p:pic>
      </p:grpSp>
    </p:spTree>
    <p:extLst>
      <p:ext uri="{BB962C8B-B14F-4D97-AF65-F5344CB8AC3E}">
        <p14:creationId xmlns:p14="http://schemas.microsoft.com/office/powerpoint/2010/main" val="2780362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1756" t="29522" r="1756" b="10665"/>
          <a:stretch/>
        </p:blipFill>
        <p:spPr>
          <a:xfrm>
            <a:off x="-139610" y="0"/>
            <a:ext cx="12331609" cy="5994400"/>
          </a:xfrm>
          <a:prstGeom prst="rect">
            <a:avLst/>
          </a:prstGeom>
        </p:spPr>
      </p:pic>
      <p:grpSp>
        <p:nvGrpSpPr>
          <p:cNvPr id="6" name="Group 5"/>
          <p:cNvGrpSpPr/>
          <p:nvPr userDrawn="1"/>
        </p:nvGrpSpPr>
        <p:grpSpPr>
          <a:xfrm>
            <a:off x="10591799" y="5422460"/>
            <a:ext cx="1411787" cy="1454379"/>
            <a:chOff x="8156499" y="1350818"/>
            <a:chExt cx="3036071" cy="3127664"/>
          </a:xfrm>
        </p:grpSpPr>
        <p:sp>
          <p:nvSpPr>
            <p:cNvPr id="7" name="Oval 6"/>
            <p:cNvSpPr/>
            <p:nvPr userDrawn="1"/>
          </p:nvSpPr>
          <p:spPr>
            <a:xfrm>
              <a:off x="8241065" y="1537916"/>
              <a:ext cx="2763919" cy="276391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3" cstate="print">
              <a:clrChange>
                <a:clrFrom>
                  <a:srgbClr val="FFFFFE"/>
                </a:clrFrom>
                <a:clrTo>
                  <a:srgbClr val="FFFFFE">
                    <a:alpha val="0"/>
                  </a:srgbClr>
                </a:clrTo>
              </a:clrChange>
              <a:extLst>
                <a:ext uri="{28A0092B-C50C-407E-A947-70E740481C1C}">
                  <a14:useLocalDpi xmlns:a14="http://schemas.microsoft.com/office/drawing/2010/main" val="0"/>
                </a:ext>
              </a:extLst>
            </a:blip>
            <a:srcRect l="35135" t="22408" r="34680" b="29536"/>
            <a:stretch/>
          </p:blipFill>
          <p:spPr>
            <a:xfrm>
              <a:off x="8156499" y="1350818"/>
              <a:ext cx="3036071" cy="3127664"/>
            </a:xfrm>
            <a:prstGeom prst="ellipse">
              <a:avLst/>
            </a:prstGeom>
          </p:spPr>
        </p:pic>
      </p:grpSp>
    </p:spTree>
    <p:extLst>
      <p:ext uri="{BB962C8B-B14F-4D97-AF65-F5344CB8AC3E}">
        <p14:creationId xmlns:p14="http://schemas.microsoft.com/office/powerpoint/2010/main" val="17251742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2521" r="1247"/>
          <a:stretch/>
        </p:blipFill>
        <p:spPr>
          <a:xfrm>
            <a:off x="0" y="0"/>
            <a:ext cx="12192000" cy="7126514"/>
          </a:xfrm>
          <a:prstGeom prst="rect">
            <a:avLst/>
          </a:prstGeom>
        </p:spPr>
      </p:pic>
    </p:spTree>
    <p:extLst>
      <p:ext uri="{BB962C8B-B14F-4D97-AF65-F5344CB8AC3E}">
        <p14:creationId xmlns:p14="http://schemas.microsoft.com/office/powerpoint/2010/main" val="15291731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1040" r="1938"/>
          <a:stretch/>
        </p:blipFill>
        <p:spPr>
          <a:xfrm>
            <a:off x="0" y="-1"/>
            <a:ext cx="12192000" cy="7068457"/>
          </a:xfrm>
          <a:prstGeom prst="rect">
            <a:avLst/>
          </a:prstGeom>
        </p:spPr>
      </p:pic>
    </p:spTree>
    <p:extLst>
      <p:ext uri="{BB962C8B-B14F-4D97-AF65-F5344CB8AC3E}">
        <p14:creationId xmlns:p14="http://schemas.microsoft.com/office/powerpoint/2010/main" val="7638752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8667" y="317469"/>
            <a:ext cx="11472332" cy="1125446"/>
          </a:xfrm>
          <a:prstGeom prst="rect">
            <a:avLst/>
          </a:prstGeom>
        </p:spPr>
        <p:txBody>
          <a:bodyPr vert="horz" lIns="91440" tIns="45720" rIns="91440" bIns="45720" rtlCol="0" anchor="t">
            <a:normAutofit/>
          </a:bodyPr>
          <a:lstStyle/>
          <a:p>
            <a:r>
              <a:rPr lang="en-US" altLang="en-US" dirty="0" smtClean="0"/>
              <a:t>Slide Title Trajan Pro 3 - 36pt</a:t>
            </a:r>
            <a:endParaRPr lang="en-US" dirty="0"/>
          </a:p>
        </p:txBody>
      </p:sp>
      <p:pic>
        <p:nvPicPr>
          <p:cNvPr id="9" name="Picture 8" descr="court-house-column-blue.jpg"/>
          <p:cNvPicPr>
            <a:picLocks noChangeAspect="1"/>
          </p:cNvPicPr>
          <p:nvPr userDrawn="1"/>
        </p:nvPicPr>
        <p:blipFill rotWithShape="1">
          <a:blip r:embed="rId12">
            <a:extLst>
              <a:ext uri="{28A0092B-C50C-407E-A947-70E740481C1C}">
                <a14:useLocalDpi xmlns:a14="http://schemas.microsoft.com/office/drawing/2010/main" val="0"/>
              </a:ext>
            </a:extLst>
          </a:blip>
          <a:srcRect l="930" t="85757" r="843" b="-2715"/>
          <a:stretch/>
        </p:blipFill>
        <p:spPr>
          <a:xfrm>
            <a:off x="-50700" y="6008914"/>
            <a:ext cx="12242700" cy="1306286"/>
          </a:xfrm>
          <a:prstGeom prst="rect">
            <a:avLst/>
          </a:prstGeom>
        </p:spPr>
      </p:pic>
      <p:sp>
        <p:nvSpPr>
          <p:cNvPr id="3" name="Text Placeholder 2"/>
          <p:cNvSpPr>
            <a:spLocks noGrp="1"/>
          </p:cNvSpPr>
          <p:nvPr>
            <p:ph type="body" idx="1"/>
          </p:nvPr>
        </p:nvSpPr>
        <p:spPr>
          <a:xfrm>
            <a:off x="346385" y="1470515"/>
            <a:ext cx="7307482" cy="4114013"/>
          </a:xfrm>
          <a:prstGeom prst="rect">
            <a:avLst/>
          </a:prstGeom>
        </p:spPr>
        <p:txBody>
          <a:bodyPr vert="horz" lIns="91440" tIns="45720" rIns="91440" bIns="45720" rtlCol="0">
            <a:normAutofit/>
          </a:bodyPr>
          <a:lstStyle/>
          <a:p>
            <a:pPr marL="0" indent="0" eaLnBrk="1" hangingPunct="1"/>
            <a:r>
              <a:rPr lang="en-US" altLang="en-US" dirty="0" smtClean="0"/>
              <a:t> 	This is an example of a typical text slide</a:t>
            </a:r>
          </a:p>
          <a:p>
            <a:pPr lvl="1" eaLnBrk="1" hangingPunct="1"/>
            <a:r>
              <a:rPr lang="en-US" altLang="en-US" dirty="0" smtClean="0"/>
              <a:t>Use Calibri 22pt for bullet points</a:t>
            </a:r>
          </a:p>
          <a:p>
            <a:pPr lvl="1" eaLnBrk="1" hangingPunct="1"/>
            <a:r>
              <a:rPr lang="en-US" altLang="en-US" dirty="0" smtClean="0"/>
              <a:t>Use single line spacing with 6pt spacing after paragraph</a:t>
            </a:r>
          </a:p>
          <a:p>
            <a:pPr lvl="1" eaLnBrk="1" hangingPunct="1"/>
            <a:r>
              <a:rPr lang="en-US" altLang="en-US" dirty="0" smtClean="0"/>
              <a:t>If the slide is text heavy, split the copy into two slides</a:t>
            </a:r>
          </a:p>
          <a:p>
            <a:pPr lvl="1" eaLnBrk="1" hangingPunct="1"/>
            <a:r>
              <a:rPr lang="en-US" altLang="en-US" dirty="0" smtClean="0"/>
              <a:t>Bullet points should be kept short</a:t>
            </a:r>
          </a:p>
          <a:p>
            <a:pPr lvl="2" eaLnBrk="1" hangingPunct="1"/>
            <a:r>
              <a:rPr lang="en-US" altLang="en-US" dirty="0" smtClean="0"/>
              <a:t>Use Calibri 22pt for all level bullet points</a:t>
            </a:r>
          </a:p>
          <a:p>
            <a:pPr lvl="2" eaLnBrk="1" hangingPunct="1"/>
            <a:endParaRPr lang="en-US" altLang="en-US" dirty="0" smtClean="0"/>
          </a:p>
        </p:txBody>
      </p:sp>
      <p:sp>
        <p:nvSpPr>
          <p:cNvPr id="10" name="TextBox 9"/>
          <p:cNvSpPr txBox="1"/>
          <p:nvPr userDrawn="1"/>
        </p:nvSpPr>
        <p:spPr>
          <a:xfrm>
            <a:off x="5480154" y="6361833"/>
            <a:ext cx="1231040" cy="338554"/>
          </a:xfrm>
          <a:prstGeom prst="rect">
            <a:avLst/>
          </a:prstGeom>
          <a:noFill/>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fld id="{1F4EB114-DDC2-41B7-B8FE-634590A8549B}" type="slidenum">
              <a:rPr lang="en-US" altLang="en-US" sz="1600" b="0" smtClean="0">
                <a:solidFill>
                  <a:srgbClr val="FFFFFF"/>
                </a:solidFill>
                <a:latin typeface="Trajan Pro" panose="02020502050506020301" pitchFamily="18" charset="0"/>
                <a:cs typeface="Trajan Pro 3"/>
              </a:rPr>
              <a:pPr algn="ctr"/>
              <a:t>‹#›</a:t>
            </a:fld>
            <a:endParaRPr lang="en-US" altLang="en-US" sz="1600" b="0" dirty="0">
              <a:solidFill>
                <a:srgbClr val="FFFFFF"/>
              </a:solidFill>
              <a:latin typeface="Trajan Pro" panose="02020502050506020301" pitchFamily="18" charset="0"/>
              <a:cs typeface="Trajan Pro 3"/>
            </a:endParaRPr>
          </a:p>
        </p:txBody>
      </p:sp>
      <p:pic>
        <p:nvPicPr>
          <p:cNvPr id="4" name="Picture 3" descr="anniversary site logo-white-horizontal.pdf"/>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11055" y="6205276"/>
            <a:ext cx="4782053" cy="536523"/>
          </a:xfrm>
          <a:prstGeom prst="rect">
            <a:avLst/>
          </a:prstGeom>
        </p:spPr>
      </p:pic>
      <p:sp>
        <p:nvSpPr>
          <p:cNvPr id="13" name="Oval 12"/>
          <p:cNvSpPr/>
          <p:nvPr userDrawn="1"/>
        </p:nvSpPr>
        <p:spPr>
          <a:xfrm>
            <a:off x="10641513" y="5509461"/>
            <a:ext cx="1285235" cy="128523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rotWithShape="1">
          <a:blip r:embed="rId14" cstate="print">
            <a:clrChange>
              <a:clrFrom>
                <a:srgbClr val="FFFFFE"/>
              </a:clrFrom>
              <a:clrTo>
                <a:srgbClr val="FFFFFE">
                  <a:alpha val="0"/>
                </a:srgbClr>
              </a:clrTo>
            </a:clrChange>
            <a:extLst>
              <a:ext uri="{28A0092B-C50C-407E-A947-70E740481C1C}">
                <a14:useLocalDpi xmlns:a14="http://schemas.microsoft.com/office/drawing/2010/main" val="0"/>
              </a:ext>
            </a:extLst>
          </a:blip>
          <a:srcRect l="34932" t="22408" r="34680" b="29536"/>
          <a:stretch/>
        </p:blipFill>
        <p:spPr>
          <a:xfrm>
            <a:off x="10582275" y="5422460"/>
            <a:ext cx="1421312" cy="1454379"/>
          </a:xfrm>
          <a:prstGeom prst="rect">
            <a:avLst/>
          </a:prstGeom>
          <a:ln>
            <a:noFill/>
          </a:ln>
        </p:spPr>
      </p:pic>
      <p:pic>
        <p:nvPicPr>
          <p:cNvPr id="12" name="Picture 11" descr="court-house-column-blue.jpg"/>
          <p:cNvPicPr>
            <a:picLocks noChangeAspect="1"/>
          </p:cNvPicPr>
          <p:nvPr userDrawn="1"/>
        </p:nvPicPr>
        <p:blipFill rotWithShape="1">
          <a:blip r:embed="rId12">
            <a:extLst>
              <a:ext uri="{28A0092B-C50C-407E-A947-70E740481C1C}">
                <a14:useLocalDpi xmlns:a14="http://schemas.microsoft.com/office/drawing/2010/main" val="0"/>
              </a:ext>
            </a:extLst>
          </a:blip>
          <a:srcRect l="96422" t="85758" r="1989" b="21"/>
          <a:stretch/>
        </p:blipFill>
        <p:spPr>
          <a:xfrm>
            <a:off x="11994061" y="6013359"/>
            <a:ext cx="197939" cy="1095466"/>
          </a:xfrm>
          <a:prstGeom prst="rect">
            <a:avLst/>
          </a:prstGeom>
        </p:spPr>
      </p:pic>
    </p:spTree>
    <p:extLst>
      <p:ext uri="{BB962C8B-B14F-4D97-AF65-F5344CB8AC3E}">
        <p14:creationId xmlns:p14="http://schemas.microsoft.com/office/powerpoint/2010/main" val="42064091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7" r:id="rId3"/>
    <p:sldLayoutId id="2147483658" r:id="rId4"/>
    <p:sldLayoutId id="2147483663" r:id="rId5"/>
    <p:sldLayoutId id="2147483659" r:id="rId6"/>
    <p:sldLayoutId id="2147483664" r:id="rId7"/>
    <p:sldLayoutId id="2147483661" r:id="rId8"/>
    <p:sldLayoutId id="2147483662" r:id="rId9"/>
    <p:sldLayoutId id="2147483656" r:id="rId10"/>
  </p:sldLayoutIdLst>
  <p:txStyles>
    <p:titleStyle>
      <a:lvl1pPr algn="l" defTabSz="914400" rtl="0" eaLnBrk="1" latinLnBrk="0" hangingPunct="1">
        <a:lnSpc>
          <a:spcPct val="90000"/>
        </a:lnSpc>
        <a:spcBef>
          <a:spcPct val="0"/>
        </a:spcBef>
        <a:buNone/>
        <a:defRPr sz="3600" b="0" kern="1200">
          <a:solidFill>
            <a:srgbClr val="003D6E"/>
          </a:solidFill>
          <a:latin typeface="Trajan Pro" panose="02020502050506020301" pitchFamily="18" charset="0"/>
          <a:ea typeface="+mj-ea"/>
          <a:cs typeface="Trajan Pro" panose="02020502050506020301" pitchFamily="18" charset="0"/>
        </a:defRPr>
      </a:lvl1pPr>
    </p:titleStyle>
    <p:bodyStyle>
      <a:lvl1pPr marL="342900" marR="0" indent="-342900" algn="l" defTabSz="914400" rtl="0" eaLnBrk="1" fontAlgn="auto" latinLnBrk="0" hangingPunct="1">
        <a:lnSpc>
          <a:spcPct val="100000"/>
        </a:lnSpc>
        <a:spcBef>
          <a:spcPts val="0"/>
        </a:spcBef>
        <a:spcAft>
          <a:spcPts val="600"/>
        </a:spcAft>
        <a:buClr>
          <a:srgbClr val="AE936C"/>
        </a:buClr>
        <a:buSzPct val="125000"/>
        <a:buFont typeface="Arial"/>
        <a:buChar char="•"/>
        <a:tabLst>
          <a:tab pos="457200" algn="l"/>
        </a:tabLst>
        <a:defRPr sz="2400" kern="1200" baseline="0">
          <a:solidFill>
            <a:schemeClr val="tx1"/>
          </a:solidFill>
          <a:latin typeface="Calibri" panose="020F0502020204030204" pitchFamily="34" charset="0"/>
          <a:ea typeface="+mn-ea"/>
          <a:cs typeface="+mn-cs"/>
        </a:defRPr>
      </a:lvl1pPr>
      <a:lvl2pPr marL="914400" indent="-457200" algn="l" defTabSz="914400" rtl="0" eaLnBrk="1" latinLnBrk="0" hangingPunct="1">
        <a:lnSpc>
          <a:spcPct val="100000"/>
        </a:lnSpc>
        <a:spcBef>
          <a:spcPts val="600"/>
        </a:spcBef>
        <a:spcAft>
          <a:spcPts val="0"/>
        </a:spcAft>
        <a:buClr>
          <a:srgbClr val="AE936C"/>
        </a:buClr>
        <a:buSzPct val="100000"/>
        <a:buFont typeface="Wingdings" charset="2"/>
        <a:buChar char="§"/>
        <a:defRPr sz="2200" kern="1200" baseline="0">
          <a:solidFill>
            <a:schemeClr val="tx1"/>
          </a:solidFill>
          <a:latin typeface="Calibri" panose="020F0502020204030204" pitchFamily="34" charset="0"/>
          <a:ea typeface="+mn-ea"/>
          <a:cs typeface="+mn-cs"/>
        </a:defRPr>
      </a:lvl2pPr>
      <a:lvl3pPr marL="1371600" indent="-457200" algn="l" defTabSz="914400" rtl="0" eaLnBrk="1" latinLnBrk="0" hangingPunct="1">
        <a:lnSpc>
          <a:spcPct val="150000"/>
        </a:lnSpc>
        <a:spcBef>
          <a:spcPts val="600"/>
        </a:spcBef>
        <a:buClr>
          <a:srgbClr val="AE936C"/>
        </a:buClr>
        <a:buSzPct val="125000"/>
        <a:buFont typeface="Arial"/>
        <a:buChar char="•"/>
        <a:defRPr sz="220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hemeOverride" Target="../theme/themeOverride1.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9"/>
          <p:cNvSpPr txBox="1">
            <a:spLocks noChangeArrowheads="1"/>
          </p:cNvSpPr>
          <p:nvPr/>
        </p:nvSpPr>
        <p:spPr bwMode="auto">
          <a:xfrm>
            <a:off x="3580737" y="6489082"/>
            <a:ext cx="50305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800" dirty="0" smtClean="0">
                <a:solidFill>
                  <a:schemeClr val="bg1"/>
                </a:solidFill>
                <a:latin typeface="Trajan Pro" panose="02020502050506020301" pitchFamily="18" charset="0"/>
                <a:cs typeface="Trajan Pro 3"/>
              </a:rPr>
              <a:t>Celebrate.NCcourts.org</a:t>
            </a:r>
          </a:p>
          <a:p>
            <a:pPr algn="ctr"/>
            <a:endParaRPr lang="en-US" altLang="en-US" sz="1600" dirty="0" smtClean="0">
              <a:solidFill>
                <a:schemeClr val="bg1"/>
              </a:solidFill>
              <a:latin typeface="+mn-lt"/>
            </a:endParaRPr>
          </a:p>
        </p:txBody>
      </p:sp>
    </p:spTree>
    <p:extLst>
      <p:ext uri="{BB962C8B-B14F-4D97-AF65-F5344CB8AC3E}">
        <p14:creationId xmlns:p14="http://schemas.microsoft.com/office/powerpoint/2010/main" val="18296564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District  </a:t>
            </a:r>
            <a:r>
              <a:rPr lang="en-US" dirty="0" err="1">
                <a:solidFill>
                  <a:srgbClr val="FF0000"/>
                </a:solidFill>
              </a:rPr>
              <a:t>xxxxxx</a:t>
            </a:r>
            <a:endParaRPr lang="en-US" dirty="0">
              <a:solidFill>
                <a:srgbClr val="FF0000"/>
              </a:solidFill>
            </a:endParaRPr>
          </a:p>
        </p:txBody>
      </p:sp>
      <p:sp>
        <p:nvSpPr>
          <p:cNvPr id="3" name="Content Placeholder 2"/>
          <p:cNvSpPr>
            <a:spLocks noGrp="1"/>
          </p:cNvSpPr>
          <p:nvPr>
            <p:ph sz="quarter" idx="10"/>
          </p:nvPr>
        </p:nvSpPr>
        <p:spPr>
          <a:xfrm>
            <a:off x="322263" y="1439863"/>
            <a:ext cx="6064023" cy="4351337"/>
          </a:xfrm>
        </p:spPr>
        <p:txBody>
          <a:bodyPr>
            <a:normAutofit/>
          </a:bodyPr>
          <a:lstStyle/>
          <a:p>
            <a:r>
              <a:rPr lang="en-US" dirty="0">
                <a:solidFill>
                  <a:schemeClr val="tx1">
                    <a:lumMod val="75000"/>
                    <a:lumOff val="25000"/>
                  </a:schemeClr>
                </a:solidFill>
              </a:rPr>
              <a:t>In 1970, when the District Court was operational in all counties, there were 112 judges</a:t>
            </a:r>
          </a:p>
          <a:p>
            <a:r>
              <a:rPr lang="en-US" dirty="0">
                <a:solidFill>
                  <a:schemeClr val="tx1">
                    <a:lumMod val="75000"/>
                    <a:lumOff val="25000"/>
                  </a:schemeClr>
                </a:solidFill>
              </a:rPr>
              <a:t>Today there </a:t>
            </a:r>
            <a:r>
              <a:rPr lang="en-US" dirty="0" smtClean="0">
                <a:solidFill>
                  <a:schemeClr val="tx1">
                    <a:lumMod val="75000"/>
                    <a:lumOff val="25000"/>
                  </a:schemeClr>
                </a:solidFill>
              </a:rPr>
              <a:t>are judge </a:t>
            </a:r>
            <a:r>
              <a:rPr lang="en-US" dirty="0">
                <a:solidFill>
                  <a:schemeClr val="tx1">
                    <a:lumMod val="75000"/>
                    <a:lumOff val="25000"/>
                  </a:schemeClr>
                </a:solidFill>
              </a:rPr>
              <a:t>positions authorized.</a:t>
            </a:r>
          </a:p>
          <a:p>
            <a:r>
              <a:rPr lang="en-US" dirty="0">
                <a:solidFill>
                  <a:schemeClr val="tx1">
                    <a:lumMod val="75000"/>
                    <a:lumOff val="25000"/>
                  </a:schemeClr>
                </a:solidFill>
              </a:rPr>
              <a:t>In </a:t>
            </a:r>
            <a:r>
              <a:rPr lang="en-US" dirty="0" smtClean="0">
                <a:solidFill>
                  <a:schemeClr val="tx1">
                    <a:lumMod val="75000"/>
                    <a:lumOff val="25000"/>
                  </a:schemeClr>
                </a:solidFill>
              </a:rPr>
              <a:t>District, </a:t>
            </a:r>
            <a:r>
              <a:rPr lang="en-US" dirty="0">
                <a:solidFill>
                  <a:schemeClr val="tx1">
                    <a:lumMod val="75000"/>
                    <a:lumOff val="25000"/>
                  </a:schemeClr>
                </a:solidFill>
              </a:rPr>
              <a:t>there </a:t>
            </a:r>
            <a:r>
              <a:rPr lang="en-US" dirty="0" smtClean="0">
                <a:solidFill>
                  <a:schemeClr val="tx1">
                    <a:lumMod val="75000"/>
                    <a:lumOff val="25000"/>
                  </a:schemeClr>
                </a:solidFill>
              </a:rPr>
              <a:t>were judges </a:t>
            </a:r>
            <a:r>
              <a:rPr lang="en-US" dirty="0">
                <a:solidFill>
                  <a:schemeClr val="tx1">
                    <a:lumMod val="75000"/>
                    <a:lumOff val="25000"/>
                  </a:schemeClr>
                </a:solidFill>
              </a:rPr>
              <a:t>when the district court was established here.</a:t>
            </a:r>
          </a:p>
          <a:p>
            <a:r>
              <a:rPr lang="en-US" dirty="0">
                <a:solidFill>
                  <a:schemeClr val="tx1">
                    <a:lumMod val="75000"/>
                    <a:lumOff val="25000"/>
                  </a:schemeClr>
                </a:solidFill>
              </a:rPr>
              <a:t>Today there </a:t>
            </a:r>
            <a:r>
              <a:rPr lang="en-US" dirty="0" smtClean="0">
                <a:solidFill>
                  <a:schemeClr val="tx1">
                    <a:lumMod val="75000"/>
                    <a:lumOff val="25000"/>
                  </a:schemeClr>
                </a:solidFill>
              </a:rPr>
              <a:t>are judge </a:t>
            </a:r>
            <a:r>
              <a:rPr lang="en-US" dirty="0">
                <a:solidFill>
                  <a:schemeClr val="tx1">
                    <a:lumMod val="75000"/>
                    <a:lumOff val="25000"/>
                  </a:schemeClr>
                </a:solidFill>
              </a:rPr>
              <a:t>positions authorized for this district</a:t>
            </a:r>
            <a:r>
              <a:rPr lang="en-US" dirty="0" smtClean="0">
                <a:solidFill>
                  <a:schemeClr val="tx1">
                    <a:lumMod val="75000"/>
                    <a:lumOff val="25000"/>
                  </a:schemeClr>
                </a:solidFill>
              </a:rPr>
              <a:t>.</a:t>
            </a:r>
            <a:endParaRPr lang="en-US" dirty="0"/>
          </a:p>
        </p:txBody>
      </p:sp>
      <p:pic>
        <p:nvPicPr>
          <p:cNvPr id="5" name="Picture 3"/>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234545" y="1273390"/>
            <a:ext cx="5750627" cy="3639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673770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Caseloads</a:t>
            </a:r>
          </a:p>
        </p:txBody>
      </p:sp>
      <p:sp>
        <p:nvSpPr>
          <p:cNvPr id="3" name="Content Placeholder 2"/>
          <p:cNvSpPr>
            <a:spLocks noGrp="1"/>
          </p:cNvSpPr>
          <p:nvPr>
            <p:ph sz="quarter" idx="10"/>
          </p:nvPr>
        </p:nvSpPr>
        <p:spPr>
          <a:xfrm>
            <a:off x="4467225" y="1439863"/>
            <a:ext cx="6113689" cy="4351337"/>
          </a:xfrm>
        </p:spPr>
        <p:txBody>
          <a:bodyPr>
            <a:normAutofit/>
          </a:bodyPr>
          <a:lstStyle/>
          <a:p>
            <a:r>
              <a:rPr lang="en-US" dirty="0"/>
              <a:t>The district courts in this district, last year, disposed of</a:t>
            </a:r>
          </a:p>
          <a:p>
            <a:pPr marL="795338" lvl="1" indent="-450850">
              <a:buFont typeface="Courier New" panose="02070309020205020404" pitchFamily="49" charset="0"/>
              <a:buChar char="o"/>
            </a:pPr>
            <a:r>
              <a:rPr lang="en-US" dirty="0" err="1">
                <a:solidFill>
                  <a:srgbClr val="FF0000"/>
                </a:solidFill>
              </a:rPr>
              <a:t>Xxxxxx</a:t>
            </a:r>
            <a:r>
              <a:rPr lang="en-US" dirty="0"/>
              <a:t> civil cases</a:t>
            </a:r>
          </a:p>
          <a:p>
            <a:pPr marL="795338" lvl="1" indent="-450850">
              <a:buFont typeface="Courier New" panose="02070309020205020404" pitchFamily="49" charset="0"/>
              <a:buChar char="o"/>
            </a:pPr>
            <a:r>
              <a:rPr lang="en-US" dirty="0" err="1">
                <a:solidFill>
                  <a:srgbClr val="FF0000"/>
                </a:solidFill>
              </a:rPr>
              <a:t>Xxxx</a:t>
            </a:r>
            <a:r>
              <a:rPr lang="en-US" dirty="0"/>
              <a:t> domestic relations cases</a:t>
            </a:r>
          </a:p>
          <a:p>
            <a:pPr marL="795338" lvl="1" indent="-450850">
              <a:buFont typeface="Courier New" panose="02070309020205020404" pitchFamily="49" charset="0"/>
              <a:buChar char="o"/>
            </a:pPr>
            <a:r>
              <a:rPr lang="en-US" dirty="0" err="1">
                <a:solidFill>
                  <a:srgbClr val="FF0000"/>
                </a:solidFill>
              </a:rPr>
              <a:t>Xxxx</a:t>
            </a:r>
            <a:r>
              <a:rPr lang="en-US" dirty="0"/>
              <a:t> criminal cases</a:t>
            </a:r>
          </a:p>
          <a:p>
            <a:pPr marL="795338" lvl="1" indent="-450850">
              <a:buFont typeface="Courier New" panose="02070309020205020404" pitchFamily="49" charset="0"/>
              <a:buChar char="o"/>
            </a:pPr>
            <a:r>
              <a:rPr lang="en-US" dirty="0" err="1">
                <a:solidFill>
                  <a:srgbClr val="FF0000"/>
                </a:solidFill>
              </a:rPr>
              <a:t>Xxxx</a:t>
            </a:r>
            <a:r>
              <a:rPr lang="en-US" dirty="0">
                <a:solidFill>
                  <a:srgbClr val="FF0000"/>
                </a:solidFill>
              </a:rPr>
              <a:t> </a:t>
            </a:r>
            <a:r>
              <a:rPr lang="en-US" dirty="0"/>
              <a:t>motor vehicle cases</a:t>
            </a:r>
          </a:p>
          <a:p>
            <a:pPr marL="795338" lvl="1" indent="-450850">
              <a:buFont typeface="Courier New" panose="02070309020205020404" pitchFamily="49" charset="0"/>
              <a:buChar char="o"/>
            </a:pPr>
            <a:r>
              <a:rPr lang="en-US" dirty="0" err="1">
                <a:solidFill>
                  <a:srgbClr val="FF0000"/>
                </a:solidFill>
              </a:rPr>
              <a:t>Xxxx</a:t>
            </a:r>
            <a:r>
              <a:rPr lang="en-US" dirty="0">
                <a:solidFill>
                  <a:srgbClr val="FF0000"/>
                </a:solidFill>
              </a:rPr>
              <a:t> </a:t>
            </a:r>
            <a:r>
              <a:rPr lang="en-US" dirty="0"/>
              <a:t>juvenile cases</a:t>
            </a:r>
          </a:p>
        </p:txBody>
      </p:sp>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428852" y="1130429"/>
            <a:ext cx="3725862" cy="4384561"/>
          </a:xfrm>
          <a:prstGeom prst="rect">
            <a:avLst/>
          </a:prstGeom>
          <a:effectLst>
            <a:glow rad="25400">
              <a:schemeClr val="accent3">
                <a:satMod val="175000"/>
                <a:alpha val="40000"/>
              </a:schemeClr>
            </a:glow>
            <a:outerShdw blurRad="63500" sx="102000" sy="102000" algn="ctr" rotWithShape="0">
              <a:prstClr val="black">
                <a:alpha val="40000"/>
              </a:prstClr>
            </a:outerShdw>
            <a:softEdge rad="12700"/>
          </a:effectLst>
        </p:spPr>
      </p:pic>
    </p:spTree>
    <p:extLst>
      <p:ext uri="{BB962C8B-B14F-4D97-AF65-F5344CB8AC3E}">
        <p14:creationId xmlns:p14="http://schemas.microsoft.com/office/powerpoint/2010/main" val="17692784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Kind of Cases Does </a:t>
            </a:r>
            <a:r>
              <a:rPr lang="en-US" dirty="0" smtClean="0"/>
              <a:t>the </a:t>
            </a:r>
            <a:br>
              <a:rPr lang="en-US" dirty="0" smtClean="0"/>
            </a:br>
            <a:r>
              <a:rPr lang="en-US" dirty="0" smtClean="0"/>
              <a:t>District </a:t>
            </a:r>
            <a:r>
              <a:rPr lang="en-US" dirty="0"/>
              <a:t>Court Hear?</a:t>
            </a:r>
          </a:p>
        </p:txBody>
      </p:sp>
      <p:sp>
        <p:nvSpPr>
          <p:cNvPr id="3" name="Content Placeholder 2"/>
          <p:cNvSpPr>
            <a:spLocks noGrp="1"/>
          </p:cNvSpPr>
          <p:nvPr>
            <p:ph sz="quarter" idx="10"/>
          </p:nvPr>
        </p:nvSpPr>
        <p:spPr>
          <a:xfrm>
            <a:off x="322263" y="1631950"/>
            <a:ext cx="10258651" cy="4159250"/>
          </a:xfrm>
        </p:spPr>
        <p:txBody>
          <a:bodyPr>
            <a:normAutofit/>
          </a:bodyPr>
          <a:lstStyle/>
          <a:p>
            <a:r>
              <a:rPr lang="en-US" dirty="0"/>
              <a:t>Domestic relations cases</a:t>
            </a:r>
          </a:p>
          <a:p>
            <a:pPr marL="795338" lvl="1" indent="-450850">
              <a:buFont typeface="Courier New" panose="02070309020205020404" pitchFamily="49" charset="0"/>
              <a:buChar char="o"/>
            </a:pPr>
            <a:r>
              <a:rPr lang="en-US" dirty="0"/>
              <a:t>Divorce</a:t>
            </a:r>
          </a:p>
          <a:p>
            <a:pPr marL="795338" lvl="1" indent="-450850">
              <a:buFont typeface="Courier New" panose="02070309020205020404" pitchFamily="49" charset="0"/>
              <a:buChar char="o"/>
            </a:pPr>
            <a:r>
              <a:rPr lang="en-US" dirty="0"/>
              <a:t>Child support</a:t>
            </a:r>
          </a:p>
          <a:p>
            <a:pPr marL="795338" lvl="1" indent="-450850">
              <a:buFont typeface="Courier New" panose="02070309020205020404" pitchFamily="49" charset="0"/>
              <a:buChar char="o"/>
            </a:pPr>
            <a:r>
              <a:rPr lang="en-US" dirty="0"/>
              <a:t>Alimony</a:t>
            </a:r>
          </a:p>
          <a:p>
            <a:pPr marL="795338" lvl="1" indent="-450850">
              <a:buFont typeface="Courier New" panose="02070309020205020404" pitchFamily="49" charset="0"/>
              <a:buChar char="o"/>
            </a:pPr>
            <a:r>
              <a:rPr lang="en-US" dirty="0"/>
              <a:t>Equitable distribution</a:t>
            </a:r>
          </a:p>
          <a:p>
            <a:pPr marL="795338" lvl="1" indent="-450850">
              <a:buFont typeface="Courier New" panose="02070309020205020404" pitchFamily="49" charset="0"/>
              <a:buChar char="o"/>
            </a:pPr>
            <a:r>
              <a:rPr lang="en-US" dirty="0"/>
              <a:t>Domestic violence</a:t>
            </a:r>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5380" t="27453" r="11510" b="25001"/>
          <a:stretch/>
        </p:blipFill>
        <p:spPr bwMode="auto">
          <a:xfrm>
            <a:off x="4878145" y="1631950"/>
            <a:ext cx="6317811" cy="3225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92784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Kind of Cases </a:t>
            </a:r>
            <a:r>
              <a:rPr lang="en-US" dirty="0" smtClean="0"/>
              <a:t>Does the </a:t>
            </a:r>
            <a:br>
              <a:rPr lang="en-US" dirty="0" smtClean="0"/>
            </a:br>
            <a:r>
              <a:rPr lang="en-US" dirty="0" smtClean="0"/>
              <a:t>District </a:t>
            </a:r>
            <a:r>
              <a:rPr lang="en-US" dirty="0"/>
              <a:t>Court Hear?</a:t>
            </a:r>
          </a:p>
        </p:txBody>
      </p:sp>
      <p:sp>
        <p:nvSpPr>
          <p:cNvPr id="3" name="Content Placeholder 2"/>
          <p:cNvSpPr>
            <a:spLocks noGrp="1"/>
          </p:cNvSpPr>
          <p:nvPr>
            <p:ph sz="quarter" idx="10"/>
          </p:nvPr>
        </p:nvSpPr>
        <p:spPr>
          <a:xfrm>
            <a:off x="322263" y="1685925"/>
            <a:ext cx="10827958" cy="4105275"/>
          </a:xfrm>
        </p:spPr>
        <p:txBody>
          <a:bodyPr>
            <a:normAutofit/>
          </a:bodyPr>
          <a:lstStyle/>
          <a:p>
            <a:pPr>
              <a:spcAft>
                <a:spcPts val="0"/>
              </a:spcAft>
            </a:pPr>
            <a:r>
              <a:rPr lang="en-US" dirty="0"/>
              <a:t>Juvenile matters</a:t>
            </a:r>
          </a:p>
          <a:p>
            <a:pPr marL="795338" lvl="1" indent="-450850">
              <a:buFont typeface="Courier New" panose="02070309020205020404" pitchFamily="49" charset="0"/>
              <a:buChar char="o"/>
            </a:pPr>
            <a:r>
              <a:rPr lang="en-US" dirty="0"/>
              <a:t>Delinquency</a:t>
            </a:r>
          </a:p>
          <a:p>
            <a:pPr marL="795338" lvl="1" indent="-450850">
              <a:buFont typeface="Courier New" panose="02070309020205020404" pitchFamily="49" charset="0"/>
              <a:buChar char="o"/>
            </a:pPr>
            <a:r>
              <a:rPr lang="en-US" dirty="0"/>
              <a:t>Undisciplined</a:t>
            </a:r>
          </a:p>
          <a:p>
            <a:pPr marL="795338" lvl="1" indent="-450850">
              <a:buFont typeface="Courier New" panose="02070309020205020404" pitchFamily="49" charset="0"/>
              <a:buChar char="o"/>
            </a:pPr>
            <a:r>
              <a:rPr lang="en-US" dirty="0"/>
              <a:t>Abuse</a:t>
            </a:r>
          </a:p>
          <a:p>
            <a:pPr marL="795338" lvl="1" indent="-450850">
              <a:spcAft>
                <a:spcPts val="600"/>
              </a:spcAft>
              <a:buFont typeface="Courier New" panose="02070309020205020404" pitchFamily="49" charset="0"/>
              <a:buChar char="o"/>
            </a:pPr>
            <a:r>
              <a:rPr lang="en-US" dirty="0"/>
              <a:t>Neglect Dependency</a:t>
            </a:r>
          </a:p>
          <a:p>
            <a:r>
              <a:rPr lang="en-US" dirty="0"/>
              <a:t>Mental Illness and substance abuse voluntary and involuntary commitments</a:t>
            </a:r>
          </a:p>
          <a:p>
            <a:r>
              <a:rPr lang="en-US" dirty="0"/>
              <a:t>Appeals from small claims cases</a:t>
            </a:r>
          </a:p>
        </p:txBody>
      </p:sp>
    </p:spTree>
    <p:extLst>
      <p:ext uri="{BB962C8B-B14F-4D97-AF65-F5344CB8AC3E}">
        <p14:creationId xmlns:p14="http://schemas.microsoft.com/office/powerpoint/2010/main" val="13384906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Kind of Cases </a:t>
            </a:r>
            <a:r>
              <a:rPr lang="en-US" dirty="0" smtClean="0"/>
              <a:t>Does the </a:t>
            </a:r>
            <a:br>
              <a:rPr lang="en-US" dirty="0" smtClean="0"/>
            </a:br>
            <a:r>
              <a:rPr lang="en-US" dirty="0" smtClean="0"/>
              <a:t>District </a:t>
            </a:r>
            <a:r>
              <a:rPr lang="en-US" dirty="0"/>
              <a:t>Court Hear?</a:t>
            </a:r>
          </a:p>
        </p:txBody>
      </p:sp>
      <p:sp>
        <p:nvSpPr>
          <p:cNvPr id="3" name="Content Placeholder 2"/>
          <p:cNvSpPr>
            <a:spLocks noGrp="1"/>
          </p:cNvSpPr>
          <p:nvPr>
            <p:ph sz="quarter" idx="10"/>
          </p:nvPr>
        </p:nvSpPr>
        <p:spPr>
          <a:xfrm>
            <a:off x="322263" y="1685925"/>
            <a:ext cx="6968553" cy="4105275"/>
          </a:xfrm>
        </p:spPr>
        <p:txBody>
          <a:bodyPr>
            <a:normAutofit/>
          </a:bodyPr>
          <a:lstStyle/>
          <a:p>
            <a:r>
              <a:rPr lang="en-US" dirty="0"/>
              <a:t>Criminal cases</a:t>
            </a:r>
          </a:p>
          <a:p>
            <a:pPr marL="795338" lvl="1" indent="-450850">
              <a:buFont typeface="Courier New" panose="02070309020205020404" pitchFamily="49" charset="0"/>
              <a:buChar char="o"/>
            </a:pPr>
            <a:r>
              <a:rPr lang="en-US" dirty="0"/>
              <a:t>Misdemeanors, both traffic and </a:t>
            </a:r>
            <a:r>
              <a:rPr lang="en-US" dirty="0" smtClean="0"/>
              <a:t>non-traffic</a:t>
            </a:r>
            <a:endParaRPr lang="en-US" dirty="0"/>
          </a:p>
          <a:p>
            <a:pPr marL="1258888" lvl="2" indent="-463550">
              <a:lnSpc>
                <a:spcPct val="100000"/>
              </a:lnSpc>
            </a:pPr>
            <a:r>
              <a:rPr lang="en-US" dirty="0"/>
              <a:t>DWI</a:t>
            </a:r>
          </a:p>
          <a:p>
            <a:pPr marL="1258888" lvl="2" indent="-463550">
              <a:lnSpc>
                <a:spcPct val="100000"/>
              </a:lnSpc>
            </a:pPr>
            <a:r>
              <a:rPr lang="en-US" dirty="0"/>
              <a:t>Representative crimes are assault, trespass, larceny, </a:t>
            </a:r>
            <a:r>
              <a:rPr lang="en-US" dirty="0">
                <a:solidFill>
                  <a:srgbClr val="FF0000"/>
                </a:solidFill>
              </a:rPr>
              <a:t>xxx</a:t>
            </a:r>
          </a:p>
          <a:p>
            <a:pPr marL="795338" lvl="1" indent="-450850">
              <a:buFont typeface="Courier New" panose="02070309020205020404" pitchFamily="49" charset="0"/>
              <a:buChar char="o"/>
            </a:pPr>
            <a:r>
              <a:rPr lang="en-US" dirty="0"/>
              <a:t>Preliminary matters in felony cases</a:t>
            </a:r>
          </a:p>
          <a:p>
            <a:pPr marL="795338" lvl="1" indent="-450850">
              <a:buFont typeface="Courier New" panose="02070309020205020404" pitchFamily="49" charset="0"/>
              <a:buChar char="o"/>
            </a:pPr>
            <a:r>
              <a:rPr lang="en-US" dirty="0"/>
              <a:t>Some judges also hear guilty pleas in </a:t>
            </a:r>
            <a:r>
              <a:rPr lang="en-US" dirty="0" smtClean="0"/>
              <a:t/>
            </a:r>
            <a:br>
              <a:rPr lang="en-US" dirty="0" smtClean="0"/>
            </a:br>
            <a:r>
              <a:rPr lang="en-US" dirty="0" smtClean="0"/>
              <a:t>Class </a:t>
            </a:r>
            <a:r>
              <a:rPr lang="en-US" dirty="0"/>
              <a:t>H and I felonies</a:t>
            </a:r>
          </a:p>
        </p:txBody>
      </p:sp>
      <p:pic>
        <p:nvPicPr>
          <p:cNvPr id="4" name="Picture 3"/>
          <p:cNvPicPr>
            <a:picLocks noChangeAspect="1"/>
          </p:cNvPicPr>
          <p:nvPr/>
        </p:nvPicPr>
        <p:blipFill>
          <a:blip r:embed="rId3"/>
          <a:stretch>
            <a:fillRect/>
          </a:stretch>
        </p:blipFill>
        <p:spPr>
          <a:xfrm>
            <a:off x="7403024" y="1352931"/>
            <a:ext cx="3841784" cy="36430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692784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Challenges facing the District Court</a:t>
            </a:r>
          </a:p>
        </p:txBody>
      </p:sp>
      <p:sp>
        <p:nvSpPr>
          <p:cNvPr id="3" name="Content Placeholder 2"/>
          <p:cNvSpPr>
            <a:spLocks noGrp="1"/>
          </p:cNvSpPr>
          <p:nvPr>
            <p:ph sz="quarter" idx="10"/>
          </p:nvPr>
        </p:nvSpPr>
        <p:spPr>
          <a:xfrm>
            <a:off x="322263" y="1439863"/>
            <a:ext cx="10258651" cy="4351337"/>
          </a:xfrm>
        </p:spPr>
        <p:txBody>
          <a:bodyPr>
            <a:normAutofit/>
          </a:bodyPr>
          <a:lstStyle/>
          <a:p>
            <a:r>
              <a:rPr lang="en-US" dirty="0" smtClean="0">
                <a:solidFill>
                  <a:srgbClr val="FF0000"/>
                </a:solidFill>
              </a:rPr>
              <a:t>XXX</a:t>
            </a:r>
          </a:p>
          <a:p>
            <a:r>
              <a:rPr lang="en-US" dirty="0" smtClean="0">
                <a:solidFill>
                  <a:srgbClr val="FF0000"/>
                </a:solidFill>
              </a:rPr>
              <a:t>XXX</a:t>
            </a:r>
          </a:p>
          <a:p>
            <a:r>
              <a:rPr lang="en-US" dirty="0" smtClean="0">
                <a:solidFill>
                  <a:srgbClr val="FF0000"/>
                </a:solidFill>
              </a:rPr>
              <a:t>XXX</a:t>
            </a:r>
          </a:p>
          <a:p>
            <a:r>
              <a:rPr lang="en-US" dirty="0" smtClean="0">
                <a:solidFill>
                  <a:srgbClr val="FF0000"/>
                </a:solidFill>
              </a:rPr>
              <a:t>XXX</a:t>
            </a:r>
            <a:endParaRPr lang="en-US" dirty="0">
              <a:solidFill>
                <a:srgbClr val="FF0000"/>
              </a:solidFill>
            </a:endParaRPr>
          </a:p>
        </p:txBody>
      </p:sp>
    </p:spTree>
    <p:extLst>
      <p:ext uri="{BB962C8B-B14F-4D97-AF65-F5344CB8AC3E}">
        <p14:creationId xmlns:p14="http://schemas.microsoft.com/office/powerpoint/2010/main" val="11891424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322262" y="1109473"/>
            <a:ext cx="11550424" cy="4681728"/>
          </a:xfrm>
        </p:spPr>
        <p:txBody>
          <a:bodyPr>
            <a:normAutofit/>
          </a:bodyPr>
          <a:lstStyle/>
          <a:p>
            <a:pPr marL="0" indent="0" algn="ctr">
              <a:buNone/>
            </a:pPr>
            <a:r>
              <a:rPr lang="en-US" sz="3600" dirty="0">
                <a:solidFill>
                  <a:srgbClr val="AE936C"/>
                </a:solidFill>
                <a:latin typeface="Trajan Pro" panose="02020502050506020301" pitchFamily="18" charset="0"/>
              </a:rPr>
              <a:t>Justice is the end of government. </a:t>
            </a:r>
            <a:endParaRPr lang="en-US" sz="3600" dirty="0" smtClean="0">
              <a:solidFill>
                <a:srgbClr val="AE936C"/>
              </a:solidFill>
              <a:latin typeface="Trajan Pro" panose="02020502050506020301" pitchFamily="18" charset="0"/>
            </a:endParaRPr>
          </a:p>
          <a:p>
            <a:pPr marL="0" indent="0" algn="ctr">
              <a:buNone/>
            </a:pPr>
            <a:r>
              <a:rPr lang="en-US" sz="3600" dirty="0" smtClean="0">
                <a:solidFill>
                  <a:srgbClr val="AE936C"/>
                </a:solidFill>
                <a:latin typeface="Trajan Pro" panose="02020502050506020301" pitchFamily="18" charset="0"/>
              </a:rPr>
              <a:t>It </a:t>
            </a:r>
            <a:r>
              <a:rPr lang="en-US" sz="3600" dirty="0">
                <a:solidFill>
                  <a:srgbClr val="AE936C"/>
                </a:solidFill>
                <a:latin typeface="Trajan Pro" panose="02020502050506020301" pitchFamily="18" charset="0"/>
              </a:rPr>
              <a:t>is the end of civil society. </a:t>
            </a:r>
            <a:r>
              <a:rPr lang="en-US" sz="3600" dirty="0" smtClean="0">
                <a:solidFill>
                  <a:srgbClr val="AE936C"/>
                </a:solidFill>
                <a:latin typeface="Trajan Pro" panose="02020502050506020301" pitchFamily="18" charset="0"/>
              </a:rPr>
              <a:t/>
            </a:r>
            <a:br>
              <a:rPr lang="en-US" sz="3600" dirty="0" smtClean="0">
                <a:solidFill>
                  <a:srgbClr val="AE936C"/>
                </a:solidFill>
                <a:latin typeface="Trajan Pro" panose="02020502050506020301" pitchFamily="18" charset="0"/>
              </a:rPr>
            </a:br>
            <a:r>
              <a:rPr lang="en-US" sz="3600" dirty="0" smtClean="0">
                <a:solidFill>
                  <a:srgbClr val="AE936C"/>
                </a:solidFill>
                <a:latin typeface="Trajan Pro" panose="02020502050506020301" pitchFamily="18" charset="0"/>
              </a:rPr>
              <a:t>It </a:t>
            </a:r>
            <a:r>
              <a:rPr lang="en-US" sz="3600" dirty="0">
                <a:solidFill>
                  <a:srgbClr val="AE936C"/>
                </a:solidFill>
                <a:latin typeface="Trajan Pro" panose="02020502050506020301" pitchFamily="18" charset="0"/>
              </a:rPr>
              <a:t>ever has been and ever will be </a:t>
            </a:r>
            <a:r>
              <a:rPr lang="en-US" sz="3600" dirty="0" smtClean="0">
                <a:solidFill>
                  <a:srgbClr val="AE936C"/>
                </a:solidFill>
                <a:latin typeface="Trajan Pro" panose="02020502050506020301" pitchFamily="18" charset="0"/>
              </a:rPr>
              <a:t/>
            </a:r>
            <a:br>
              <a:rPr lang="en-US" sz="3600" dirty="0" smtClean="0">
                <a:solidFill>
                  <a:srgbClr val="AE936C"/>
                </a:solidFill>
                <a:latin typeface="Trajan Pro" panose="02020502050506020301" pitchFamily="18" charset="0"/>
              </a:rPr>
            </a:br>
            <a:r>
              <a:rPr lang="en-US" sz="3600" dirty="0" smtClean="0">
                <a:solidFill>
                  <a:srgbClr val="AE936C"/>
                </a:solidFill>
                <a:latin typeface="Trajan Pro" panose="02020502050506020301" pitchFamily="18" charset="0"/>
              </a:rPr>
              <a:t>pursued until </a:t>
            </a:r>
            <a:r>
              <a:rPr lang="en-US" sz="3600" dirty="0">
                <a:solidFill>
                  <a:srgbClr val="AE936C"/>
                </a:solidFill>
                <a:latin typeface="Trajan Pro" panose="02020502050506020301" pitchFamily="18" charset="0"/>
              </a:rPr>
              <a:t>it be obtained, </a:t>
            </a:r>
            <a:r>
              <a:rPr lang="en-US" sz="3600" dirty="0" smtClean="0">
                <a:solidFill>
                  <a:srgbClr val="AE936C"/>
                </a:solidFill>
                <a:latin typeface="Trajan Pro" panose="02020502050506020301" pitchFamily="18" charset="0"/>
              </a:rPr>
              <a:t/>
            </a:r>
            <a:br>
              <a:rPr lang="en-US" sz="3600" dirty="0" smtClean="0">
                <a:solidFill>
                  <a:srgbClr val="AE936C"/>
                </a:solidFill>
                <a:latin typeface="Trajan Pro" panose="02020502050506020301" pitchFamily="18" charset="0"/>
              </a:rPr>
            </a:br>
            <a:r>
              <a:rPr lang="en-US" sz="3600" dirty="0" smtClean="0">
                <a:solidFill>
                  <a:srgbClr val="AE936C"/>
                </a:solidFill>
                <a:latin typeface="Trajan Pro" panose="02020502050506020301" pitchFamily="18" charset="0"/>
              </a:rPr>
              <a:t>or </a:t>
            </a:r>
            <a:r>
              <a:rPr lang="en-US" sz="3600" dirty="0">
                <a:solidFill>
                  <a:srgbClr val="AE936C"/>
                </a:solidFill>
                <a:latin typeface="Trajan Pro" panose="02020502050506020301" pitchFamily="18" charset="0"/>
              </a:rPr>
              <a:t>until liberty be lost in the pursuit</a:t>
            </a:r>
            <a:r>
              <a:rPr lang="en-US" sz="3600" dirty="0" smtClean="0">
                <a:solidFill>
                  <a:srgbClr val="AE936C"/>
                </a:solidFill>
                <a:latin typeface="Trajan Pro" panose="02020502050506020301" pitchFamily="18" charset="0"/>
              </a:rPr>
              <a:t>.</a:t>
            </a:r>
          </a:p>
          <a:p>
            <a:pPr marL="0" indent="0" algn="ctr">
              <a:buNone/>
            </a:pPr>
            <a:endParaRPr lang="en-US" sz="3600" dirty="0">
              <a:latin typeface="Trajan Pro" panose="02020502050506020301" pitchFamily="18" charset="0"/>
            </a:endParaRPr>
          </a:p>
          <a:p>
            <a:pPr marL="0" lvl="8" indent="0" algn="ctr">
              <a:lnSpc>
                <a:spcPct val="100000"/>
              </a:lnSpc>
              <a:spcBef>
                <a:spcPts val="0"/>
              </a:spcBef>
              <a:spcAft>
                <a:spcPts val="600"/>
              </a:spcAft>
              <a:buClr>
                <a:srgbClr val="AE936C"/>
              </a:buClr>
              <a:buSzPct val="125000"/>
              <a:buNone/>
              <a:tabLst>
                <a:tab pos="457200" algn="l"/>
              </a:tabLst>
            </a:pPr>
            <a:r>
              <a:rPr lang="en-US" sz="2200" b="1" dirty="0">
                <a:solidFill>
                  <a:srgbClr val="AE936C"/>
                </a:solidFill>
                <a:latin typeface="Trajan Pro" panose="02020502050506020301" pitchFamily="18" charset="0"/>
              </a:rPr>
              <a:t>Federalist Papers, No. 51</a:t>
            </a:r>
          </a:p>
        </p:txBody>
      </p:sp>
    </p:spTree>
    <p:extLst>
      <p:ext uri="{BB962C8B-B14F-4D97-AF65-F5344CB8AC3E}">
        <p14:creationId xmlns:p14="http://schemas.microsoft.com/office/powerpoint/2010/main" val="11891424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9"/>
          <p:cNvSpPr txBox="1">
            <a:spLocks noChangeArrowheads="1"/>
          </p:cNvSpPr>
          <p:nvPr/>
        </p:nvSpPr>
        <p:spPr bwMode="auto">
          <a:xfrm>
            <a:off x="3580737" y="6552146"/>
            <a:ext cx="50305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800" dirty="0" smtClean="0">
                <a:solidFill>
                  <a:schemeClr val="bg1"/>
                </a:solidFill>
                <a:latin typeface="Trajan Pro" panose="02020502050506020301" pitchFamily="18" charset="0"/>
                <a:cs typeface="Trajan Pro 3"/>
              </a:rPr>
              <a:t>Celebrate.NCcourts.org</a:t>
            </a:r>
          </a:p>
          <a:p>
            <a:pPr algn="ctr"/>
            <a:endParaRPr lang="en-US" altLang="en-US" sz="1600" dirty="0" smtClean="0">
              <a:solidFill>
                <a:schemeClr val="bg1"/>
              </a:solidFill>
              <a:latin typeface="+mn-lt"/>
            </a:endParaRPr>
          </a:p>
        </p:txBody>
      </p:sp>
    </p:spTree>
    <p:extLst>
      <p:ext uri="{BB962C8B-B14F-4D97-AF65-F5344CB8AC3E}">
        <p14:creationId xmlns:p14="http://schemas.microsoft.com/office/powerpoint/2010/main" val="32875927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38667" y="317469"/>
            <a:ext cx="11472332" cy="1125446"/>
          </a:xfrm>
          <a:prstGeom prst="rect">
            <a:avLst/>
          </a:prstGeom>
        </p:spPr>
        <p:txBody>
          <a:bodyPr/>
          <a:lstStyle>
            <a:lvl1pPr algn="l" defTabSz="914400" rtl="0" eaLnBrk="1" latinLnBrk="0" hangingPunct="1">
              <a:lnSpc>
                <a:spcPct val="90000"/>
              </a:lnSpc>
              <a:spcBef>
                <a:spcPct val="0"/>
              </a:spcBef>
              <a:buNone/>
              <a:defRPr sz="3600" b="0" kern="1200">
                <a:solidFill>
                  <a:srgbClr val="003D6E"/>
                </a:solidFill>
                <a:latin typeface="Trajan Pro" panose="02020502050506020301" pitchFamily="18" charset="0"/>
                <a:ea typeface="+mj-ea"/>
                <a:cs typeface="Trajan Pro" panose="02020502050506020301" pitchFamily="18" charset="0"/>
              </a:defRPr>
            </a:lvl1pPr>
          </a:lstStyle>
          <a:p>
            <a:r>
              <a:rPr lang="en-US" dirty="0" smtClean="0"/>
              <a:t>District Court Milestone Anniversary</a:t>
            </a:r>
            <a:endParaRPr lang="en-US" dirty="0"/>
          </a:p>
        </p:txBody>
      </p:sp>
      <p:sp>
        <p:nvSpPr>
          <p:cNvPr id="6" name="Content Placeholder 2"/>
          <p:cNvSpPr txBox="1">
            <a:spLocks/>
          </p:cNvSpPr>
          <p:nvPr/>
        </p:nvSpPr>
        <p:spPr>
          <a:xfrm>
            <a:off x="3541486" y="1157826"/>
            <a:ext cx="4310742" cy="905385"/>
          </a:xfrm>
          <a:prstGeom prst="rect">
            <a:avLst/>
          </a:prstGeom>
        </p:spPr>
        <p:txBody>
          <a:bodyPr vert="horz" lIns="91440" tIns="45720" rIns="91440" bIns="45720" rtlCol="0">
            <a:normAutofit/>
          </a:bodyPr>
          <a:lstStyle>
            <a:lvl1pPr marL="342900" marR="0" indent="-342900" algn="l" defTabSz="914400" rtl="0" eaLnBrk="1" fontAlgn="auto" latinLnBrk="0" hangingPunct="1">
              <a:lnSpc>
                <a:spcPct val="100000"/>
              </a:lnSpc>
              <a:spcBef>
                <a:spcPts val="0"/>
              </a:spcBef>
              <a:spcAft>
                <a:spcPts val="600"/>
              </a:spcAft>
              <a:buClr>
                <a:srgbClr val="0A94D6"/>
              </a:buClr>
              <a:buSzPct val="80000"/>
              <a:buFont typeface="Webdings" panose="05030102010509060703" pitchFamily="18" charset="2"/>
              <a:buChar char="&lt;"/>
              <a:tabLst>
                <a:tab pos="457200" algn="l"/>
              </a:tabLst>
              <a:defRPr sz="2200" kern="1200" baseline="0">
                <a:solidFill>
                  <a:schemeClr val="tx1"/>
                </a:solidFill>
                <a:latin typeface="Calibri" panose="020F0502020204030204" pitchFamily="34" charset="0"/>
                <a:ea typeface="+mn-ea"/>
                <a:cs typeface="+mn-cs"/>
              </a:defRPr>
            </a:lvl1pPr>
            <a:lvl2pPr marL="914400" indent="-457200" algn="l" defTabSz="914400" rtl="0" eaLnBrk="1" latinLnBrk="0" hangingPunct="1">
              <a:lnSpc>
                <a:spcPct val="100000"/>
              </a:lnSpc>
              <a:spcBef>
                <a:spcPts val="600"/>
              </a:spcBef>
              <a:spcAft>
                <a:spcPts val="0"/>
              </a:spcAft>
              <a:buClr>
                <a:srgbClr val="0A94D6"/>
              </a:buClr>
              <a:buSzPct val="80000"/>
              <a:buFont typeface="Wingdings" panose="05000000000000000000" pitchFamily="2" charset="2"/>
              <a:buChar char=""/>
              <a:defRPr sz="2200" kern="1200" baseline="0">
                <a:solidFill>
                  <a:schemeClr val="tx1"/>
                </a:solidFill>
                <a:latin typeface="Calibri" panose="020F0502020204030204" pitchFamily="34" charset="0"/>
                <a:ea typeface="+mn-ea"/>
                <a:cs typeface="+mn-cs"/>
              </a:defRPr>
            </a:lvl2pPr>
            <a:lvl3pPr marL="1371600" indent="-457200" algn="l" defTabSz="914400" rtl="0" eaLnBrk="1" latinLnBrk="0" hangingPunct="1">
              <a:lnSpc>
                <a:spcPct val="150000"/>
              </a:lnSpc>
              <a:spcBef>
                <a:spcPts val="600"/>
              </a:spcBef>
              <a:buClr>
                <a:srgbClr val="0A94D6"/>
              </a:buClr>
              <a:buFont typeface="Wingdings 2" panose="05020102010507070707" pitchFamily="18" charset="2"/>
              <a:buChar char=""/>
              <a:defRPr sz="2200" kern="1200" baseline="0">
                <a:solidFill>
                  <a:schemeClr val="tx1"/>
                </a:solidFill>
                <a:latin typeface="+mn-lt"/>
                <a:ea typeface="+mn-ea"/>
                <a:cs typeface="+mn-cs"/>
              </a:defRPr>
            </a:lvl3pPr>
            <a:lvl4pPr marL="1828800" indent="-457200" algn="l" defTabSz="914400" rtl="0" eaLnBrk="1" latinLnBrk="0" hangingPunct="1">
              <a:lnSpc>
                <a:spcPct val="90000"/>
              </a:lnSpc>
              <a:spcBef>
                <a:spcPts val="500"/>
              </a:spcBef>
              <a:buClr>
                <a:srgbClr val="0A94D6"/>
              </a:buClr>
              <a:buFont typeface="Wingdings 2" panose="05020102010507070707" pitchFamily="18" charset="2"/>
              <a:buChar char="¯"/>
              <a:defRPr sz="1800" kern="1200">
                <a:solidFill>
                  <a:schemeClr val="tx1"/>
                </a:solidFill>
                <a:latin typeface="+mn-lt"/>
                <a:ea typeface="+mn-ea"/>
                <a:cs typeface="+mn-cs"/>
              </a:defRPr>
            </a:lvl4pPr>
            <a:lvl5pPr marL="2286000" indent="-457200" algn="l" defTabSz="914400" rtl="0" eaLnBrk="1" latinLnBrk="0" hangingPunct="1">
              <a:lnSpc>
                <a:spcPct val="90000"/>
              </a:lnSpc>
              <a:spcBef>
                <a:spcPts val="500"/>
              </a:spcBef>
              <a:buClr>
                <a:srgbClr val="0A94D6"/>
              </a:buClr>
              <a:buSzPct val="80000"/>
              <a:buFont typeface="Wingdings 3" panose="05040102010807070707" pitchFamily="18" charset="2"/>
              <a:buChar char=""/>
              <a:defRPr sz="1800" kern="1200">
                <a:solidFill>
                  <a:schemeClr val="tx1"/>
                </a:solidFill>
                <a:latin typeface="+mn-lt"/>
                <a:ea typeface="+mn-ea"/>
                <a:cs typeface="+mn-cs"/>
              </a:defRPr>
            </a:lvl5pPr>
            <a:lvl6pPr marL="2743200" indent="-457200" algn="l" defTabSz="914400" rtl="0" eaLnBrk="1" latinLnBrk="0" hangingPunct="1">
              <a:lnSpc>
                <a:spcPct val="90000"/>
              </a:lnSpc>
              <a:spcBef>
                <a:spcPts val="500"/>
              </a:spcBef>
              <a:buClr>
                <a:srgbClr val="0A94D6"/>
              </a:buClr>
              <a:buSzPct val="80000"/>
              <a:buFont typeface="Wingdings 3" panose="05040102010807070707" pitchFamily="18" charset="2"/>
              <a:buChar char=""/>
              <a:defRPr sz="1800" kern="1200">
                <a:solidFill>
                  <a:schemeClr val="tx1"/>
                </a:solidFill>
                <a:latin typeface="+mn-lt"/>
                <a:ea typeface="+mn-ea"/>
                <a:cs typeface="+mn-cs"/>
              </a:defRPr>
            </a:lvl6pPr>
            <a:lvl7pPr marL="3200400" indent="-457200" algn="l" defTabSz="914400" rtl="0" eaLnBrk="1" latinLnBrk="0" hangingPunct="1">
              <a:lnSpc>
                <a:spcPct val="90000"/>
              </a:lnSpc>
              <a:spcBef>
                <a:spcPts val="500"/>
              </a:spcBef>
              <a:buClr>
                <a:srgbClr val="0A94D6"/>
              </a:buClr>
              <a:buSzPct val="80000"/>
              <a:buFont typeface="Wingdings 2" panose="05020102010507070707" pitchFamily="18" charset="2"/>
              <a:buChar char="Æ"/>
              <a:defRPr sz="1800" kern="1200">
                <a:solidFill>
                  <a:schemeClr val="tx1"/>
                </a:solidFill>
                <a:latin typeface="+mn-lt"/>
                <a:ea typeface="+mn-ea"/>
                <a:cs typeface="+mn-cs"/>
              </a:defRPr>
            </a:lvl7pPr>
            <a:lvl8pPr marL="3657600" indent="-457200" algn="l" defTabSz="914400" rtl="0" eaLnBrk="1" latinLnBrk="0" hangingPunct="1">
              <a:lnSpc>
                <a:spcPct val="90000"/>
              </a:lnSpc>
              <a:spcBef>
                <a:spcPts val="500"/>
              </a:spcBef>
              <a:buClr>
                <a:srgbClr val="0A94D6"/>
              </a:buClr>
              <a:buSzPct val="80000"/>
              <a:buFont typeface="Calibri" panose="020F0502020204030204" pitchFamily="34" charset="0"/>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ebdings" panose="05030102010509060703" pitchFamily="18" charset="2"/>
              <a:buNone/>
            </a:pPr>
            <a:r>
              <a:rPr lang="en-US" sz="3200" dirty="0" smtClean="0">
                <a:solidFill>
                  <a:srgbClr val="013B7A"/>
                </a:solidFill>
              </a:rPr>
              <a:t>District Court</a:t>
            </a:r>
            <a:endParaRPr lang="en-US" altLang="en-US" sz="3200" dirty="0" smtClean="0">
              <a:solidFill>
                <a:srgbClr val="013B7A"/>
              </a:solidFill>
            </a:endParaRPr>
          </a:p>
        </p:txBody>
      </p:sp>
      <p:pic>
        <p:nvPicPr>
          <p:cNvPr id="7" name="Picture 2" descr="http://www.celebrate.nccourts.org/sites/default/files/DC%20seal%20-%20circle%20icon.png?fid=9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2575" y="1980659"/>
            <a:ext cx="5937958" cy="3251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5404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clrChange>
              <a:clrFrom>
                <a:srgbClr val="F6F5F3"/>
              </a:clrFrom>
              <a:clrTo>
                <a:srgbClr val="F6F5F3">
                  <a:alpha val="0"/>
                </a:srgbClr>
              </a:clrTo>
            </a:clrChange>
            <a:extLst>
              <a:ext uri="{28A0092B-C50C-407E-A947-70E740481C1C}">
                <a14:useLocalDpi xmlns:a14="http://schemas.microsoft.com/office/drawing/2010/main" val="0"/>
              </a:ext>
            </a:extLst>
          </a:blip>
          <a:stretch>
            <a:fillRect/>
          </a:stretch>
        </p:blipFill>
        <p:spPr>
          <a:xfrm rot="1208114">
            <a:off x="7804616" y="1098058"/>
            <a:ext cx="2682897" cy="4990189"/>
          </a:xfrm>
          <a:prstGeom prst="rect">
            <a:avLst/>
          </a:prstGeom>
        </p:spPr>
      </p:pic>
      <p:sp>
        <p:nvSpPr>
          <p:cNvPr id="2" name="Title 1"/>
          <p:cNvSpPr>
            <a:spLocks noGrp="1"/>
          </p:cNvSpPr>
          <p:nvPr>
            <p:ph type="title"/>
          </p:nvPr>
        </p:nvSpPr>
        <p:spPr/>
        <p:txBody>
          <a:bodyPr/>
          <a:lstStyle/>
          <a:p>
            <a:r>
              <a:rPr lang="en-US" dirty="0"/>
              <a:t>Magna Carta</a:t>
            </a:r>
          </a:p>
        </p:txBody>
      </p:sp>
      <p:sp>
        <p:nvSpPr>
          <p:cNvPr id="3" name="Content Placeholder 2"/>
          <p:cNvSpPr>
            <a:spLocks noGrp="1"/>
          </p:cNvSpPr>
          <p:nvPr>
            <p:ph sz="quarter" idx="10"/>
          </p:nvPr>
        </p:nvSpPr>
        <p:spPr>
          <a:xfrm>
            <a:off x="322263" y="1439863"/>
            <a:ext cx="6369481" cy="4351337"/>
          </a:xfrm>
        </p:spPr>
        <p:txBody>
          <a:bodyPr/>
          <a:lstStyle/>
          <a:p>
            <a:r>
              <a:rPr lang="en-US" dirty="0">
                <a:solidFill>
                  <a:schemeClr val="tx1">
                    <a:lumMod val="75000"/>
                    <a:lumOff val="25000"/>
                  </a:schemeClr>
                </a:solidFill>
              </a:rPr>
              <a:t>(39) No free man shall be seized or imprisoned, or stripped of his rights or possessions, or outlawed or exiled, or deprived of his standing in any way, nor will we proceed with force against him, or send others to do so, except by the lawful judgment of his equals or by the law of the land.</a:t>
            </a:r>
          </a:p>
          <a:p>
            <a:r>
              <a:rPr lang="en-US" dirty="0">
                <a:solidFill>
                  <a:schemeClr val="tx1">
                    <a:lumMod val="75000"/>
                    <a:lumOff val="25000"/>
                  </a:schemeClr>
                </a:solidFill>
              </a:rPr>
              <a:t>+ (40) To no one will we sell, to no one deny or delay right or justice.</a:t>
            </a:r>
          </a:p>
          <a:p>
            <a:endParaRPr lang="en-US" dirty="0"/>
          </a:p>
        </p:txBody>
      </p:sp>
    </p:spTree>
    <p:extLst>
      <p:ext uri="{BB962C8B-B14F-4D97-AF65-F5344CB8AC3E}">
        <p14:creationId xmlns:p14="http://schemas.microsoft.com/office/powerpoint/2010/main" val="28861760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sz="quarter" idx="10"/>
          </p:nvPr>
        </p:nvSpPr>
        <p:spPr>
          <a:xfrm>
            <a:off x="322262" y="1245951"/>
            <a:ext cx="11550424" cy="3216867"/>
          </a:xfrm>
        </p:spPr>
        <p:txBody>
          <a:bodyPr>
            <a:normAutofit fontScale="92500"/>
          </a:bodyPr>
          <a:lstStyle/>
          <a:p>
            <a:pPr marL="0" indent="0" algn="ctr">
              <a:buNone/>
            </a:pPr>
            <a:r>
              <a:rPr lang="en-US" sz="3600" dirty="0" smtClean="0">
                <a:solidFill>
                  <a:srgbClr val="AE936C"/>
                </a:solidFill>
                <a:latin typeface="Trajan Pro" panose="02020502050506020301" pitchFamily="18" charset="0"/>
              </a:rPr>
              <a:t>All courts shall be open </a:t>
            </a:r>
            <a:br>
              <a:rPr lang="en-US" sz="3600" dirty="0" smtClean="0">
                <a:solidFill>
                  <a:srgbClr val="AE936C"/>
                </a:solidFill>
                <a:latin typeface="Trajan Pro" panose="02020502050506020301" pitchFamily="18" charset="0"/>
              </a:rPr>
            </a:br>
            <a:r>
              <a:rPr lang="en-US" sz="3600" dirty="0" smtClean="0">
                <a:solidFill>
                  <a:srgbClr val="AE936C"/>
                </a:solidFill>
                <a:latin typeface="Trajan Pro" panose="02020502050506020301" pitchFamily="18" charset="0"/>
              </a:rPr>
              <a:t>… </a:t>
            </a:r>
            <a:br>
              <a:rPr lang="en-US" sz="3600" dirty="0" smtClean="0">
                <a:solidFill>
                  <a:srgbClr val="AE936C"/>
                </a:solidFill>
                <a:latin typeface="Trajan Pro" panose="02020502050506020301" pitchFamily="18" charset="0"/>
              </a:rPr>
            </a:br>
            <a:r>
              <a:rPr lang="en-US" sz="3600" dirty="0" smtClean="0">
                <a:solidFill>
                  <a:srgbClr val="AE936C"/>
                </a:solidFill>
                <a:latin typeface="Trajan Pro" panose="02020502050506020301" pitchFamily="18" charset="0"/>
              </a:rPr>
              <a:t>and the right and justice shall be administered without favor, denial or delay</a:t>
            </a:r>
          </a:p>
          <a:p>
            <a:pPr marL="0" indent="0" algn="ctr">
              <a:buNone/>
            </a:pPr>
            <a:endParaRPr lang="en-US" sz="3600" dirty="0">
              <a:solidFill>
                <a:srgbClr val="AE936C"/>
              </a:solidFill>
              <a:latin typeface="Trajan Pro" panose="02020502050506020301" pitchFamily="18" charset="0"/>
            </a:endParaRPr>
          </a:p>
          <a:p>
            <a:pPr marL="0" indent="0" algn="ctr">
              <a:buNone/>
            </a:pPr>
            <a:r>
              <a:rPr lang="en-US" b="1" dirty="0" smtClean="0">
                <a:solidFill>
                  <a:srgbClr val="AE936C"/>
                </a:solidFill>
                <a:latin typeface="Trajan Pro" panose="02020502050506020301" pitchFamily="18" charset="0"/>
              </a:rPr>
              <a:t>North Carolina Constitution, Section 18</a:t>
            </a:r>
          </a:p>
          <a:p>
            <a:pPr marL="0" indent="0" algn="ctr">
              <a:buNone/>
            </a:pPr>
            <a:endParaRPr lang="en-US" sz="3600" dirty="0">
              <a:latin typeface="Trajan Pro" panose="02020502050506020301" pitchFamily="18" charset="0"/>
            </a:endParaRPr>
          </a:p>
        </p:txBody>
      </p:sp>
    </p:spTree>
    <p:extLst>
      <p:ext uri="{BB962C8B-B14F-4D97-AF65-F5344CB8AC3E}">
        <p14:creationId xmlns:p14="http://schemas.microsoft.com/office/powerpoint/2010/main" val="910084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667" y="317469"/>
            <a:ext cx="11698658" cy="1125446"/>
          </a:xfrm>
        </p:spPr>
        <p:txBody>
          <a:bodyPr/>
          <a:lstStyle/>
          <a:p>
            <a:r>
              <a:rPr lang="en-US" dirty="0" smtClean="0"/>
              <a:t>North Carolina Constitution—Declaration of Rights, Article 1</a:t>
            </a:r>
            <a:endParaRPr lang="en-US" dirty="0"/>
          </a:p>
        </p:txBody>
      </p:sp>
      <p:sp>
        <p:nvSpPr>
          <p:cNvPr id="3" name="Content Placeholder 2"/>
          <p:cNvSpPr>
            <a:spLocks noGrp="1"/>
          </p:cNvSpPr>
          <p:nvPr>
            <p:ph sz="quarter" idx="10"/>
          </p:nvPr>
        </p:nvSpPr>
        <p:spPr>
          <a:xfrm>
            <a:off x="322264" y="1439863"/>
            <a:ext cx="10984365" cy="4351337"/>
          </a:xfrm>
        </p:spPr>
        <p:txBody>
          <a:bodyPr>
            <a:normAutofit lnSpcReduction="10000"/>
          </a:bodyPr>
          <a:lstStyle/>
          <a:p>
            <a:r>
              <a:rPr lang="en-US" b="1" dirty="0">
                <a:solidFill>
                  <a:schemeClr val="tx1">
                    <a:lumMod val="75000"/>
                    <a:lumOff val="25000"/>
                  </a:schemeClr>
                </a:solidFill>
              </a:rPr>
              <a:t>Sec. 18.  Court shall be open.</a:t>
            </a:r>
          </a:p>
          <a:p>
            <a:pPr marL="795338" lvl="1" indent="-450850">
              <a:buFont typeface="Courier New" panose="02070309020205020404" pitchFamily="49" charset="0"/>
              <a:buChar char="o"/>
            </a:pPr>
            <a:r>
              <a:rPr lang="en-US" dirty="0">
                <a:solidFill>
                  <a:schemeClr val="tx1">
                    <a:lumMod val="75000"/>
                    <a:lumOff val="25000"/>
                  </a:schemeClr>
                </a:solidFill>
              </a:rPr>
              <a:t>All courts shall be open; every person for an injury </a:t>
            </a:r>
            <a:r>
              <a:rPr lang="en-US" dirty="0" smtClean="0">
                <a:solidFill>
                  <a:schemeClr val="tx1">
                    <a:lumMod val="75000"/>
                    <a:lumOff val="25000"/>
                  </a:schemeClr>
                </a:solidFill>
              </a:rPr>
              <a:t>done </a:t>
            </a:r>
            <a:r>
              <a:rPr lang="en-US" dirty="0">
                <a:solidFill>
                  <a:schemeClr val="tx1">
                    <a:lumMod val="75000"/>
                    <a:lumOff val="25000"/>
                  </a:schemeClr>
                </a:solidFill>
              </a:rPr>
              <a:t>him in his lands, goods, person, or reputation </a:t>
            </a:r>
            <a:r>
              <a:rPr lang="en-US" dirty="0" smtClean="0">
                <a:solidFill>
                  <a:schemeClr val="tx1">
                    <a:lumMod val="75000"/>
                    <a:lumOff val="25000"/>
                  </a:schemeClr>
                </a:solidFill>
              </a:rPr>
              <a:t>shall have remedy </a:t>
            </a:r>
            <a:r>
              <a:rPr lang="en-US" dirty="0">
                <a:solidFill>
                  <a:schemeClr val="tx1">
                    <a:lumMod val="75000"/>
                    <a:lumOff val="25000"/>
                  </a:schemeClr>
                </a:solidFill>
              </a:rPr>
              <a:t>by due course of law; and right </a:t>
            </a:r>
            <a:r>
              <a:rPr lang="en-US" dirty="0" smtClean="0">
                <a:solidFill>
                  <a:schemeClr val="tx1">
                    <a:lumMod val="75000"/>
                    <a:lumOff val="25000"/>
                  </a:schemeClr>
                </a:solidFill>
              </a:rPr>
              <a:t>and </a:t>
            </a:r>
            <a:r>
              <a:rPr lang="en-US" dirty="0">
                <a:solidFill>
                  <a:schemeClr val="tx1">
                    <a:lumMod val="75000"/>
                    <a:lumOff val="25000"/>
                  </a:schemeClr>
                </a:solidFill>
              </a:rPr>
              <a:t>justice shall be administered without favor, </a:t>
            </a:r>
            <a:r>
              <a:rPr lang="en-US" dirty="0" smtClean="0">
                <a:solidFill>
                  <a:schemeClr val="tx1">
                    <a:lumMod val="75000"/>
                    <a:lumOff val="25000"/>
                  </a:schemeClr>
                </a:solidFill>
              </a:rPr>
              <a:t>denial</a:t>
            </a:r>
            <a:r>
              <a:rPr lang="en-US" dirty="0">
                <a:solidFill>
                  <a:schemeClr val="tx1">
                    <a:lumMod val="75000"/>
                    <a:lumOff val="25000"/>
                  </a:schemeClr>
                </a:solidFill>
              </a:rPr>
              <a:t>, or delay</a:t>
            </a:r>
            <a:r>
              <a:rPr lang="en-US" dirty="0" smtClean="0">
                <a:solidFill>
                  <a:schemeClr val="tx1">
                    <a:lumMod val="75000"/>
                    <a:lumOff val="25000"/>
                  </a:schemeClr>
                </a:solidFill>
              </a:rPr>
              <a:t>.</a:t>
            </a:r>
          </a:p>
          <a:p>
            <a:pPr marL="0" indent="0">
              <a:buNone/>
            </a:pPr>
            <a:endParaRPr lang="en-US" dirty="0">
              <a:solidFill>
                <a:schemeClr val="tx1">
                  <a:lumMod val="75000"/>
                  <a:lumOff val="25000"/>
                </a:schemeClr>
              </a:solidFill>
            </a:endParaRPr>
          </a:p>
          <a:p>
            <a:r>
              <a:rPr lang="en-US" b="1" dirty="0" smtClean="0">
                <a:solidFill>
                  <a:schemeClr val="tx1">
                    <a:lumMod val="75000"/>
                    <a:lumOff val="25000"/>
                  </a:schemeClr>
                </a:solidFill>
              </a:rPr>
              <a:t>Sec</a:t>
            </a:r>
            <a:r>
              <a:rPr lang="en-US" b="1" dirty="0">
                <a:solidFill>
                  <a:schemeClr val="tx1">
                    <a:lumMod val="75000"/>
                    <a:lumOff val="25000"/>
                  </a:schemeClr>
                </a:solidFill>
              </a:rPr>
              <a:t>. 19.  Law of the land; equal protection of the laws.</a:t>
            </a:r>
          </a:p>
          <a:p>
            <a:pPr marL="795338" lvl="1" indent="-450850">
              <a:buFont typeface="Courier New" panose="02070309020205020404" pitchFamily="49" charset="0"/>
              <a:buChar char="o"/>
            </a:pPr>
            <a:r>
              <a:rPr lang="en-US" dirty="0">
                <a:solidFill>
                  <a:schemeClr val="tx1">
                    <a:lumMod val="75000"/>
                    <a:lumOff val="25000"/>
                  </a:schemeClr>
                </a:solidFill>
              </a:rPr>
              <a:t>No person shall be taken, imprisoned, or disseized of his freehold, liberties, or privileges, or outlawed, or exiled, </a:t>
            </a:r>
            <a:r>
              <a:rPr lang="en-US" dirty="0" smtClean="0">
                <a:solidFill>
                  <a:schemeClr val="tx1">
                    <a:lumMod val="75000"/>
                    <a:lumOff val="25000"/>
                  </a:schemeClr>
                </a:solidFill>
              </a:rPr>
              <a:t>or </a:t>
            </a:r>
            <a:r>
              <a:rPr lang="en-US" dirty="0">
                <a:solidFill>
                  <a:schemeClr val="tx1">
                    <a:lumMod val="75000"/>
                    <a:lumOff val="25000"/>
                  </a:schemeClr>
                </a:solidFill>
              </a:rPr>
              <a:t>in any manner deprived of his life, liberty, or property, but by the law of the land.  </a:t>
            </a:r>
          </a:p>
          <a:p>
            <a:pPr marL="795338" lvl="1" indent="-450850">
              <a:buFont typeface="Courier New" panose="02070309020205020404" pitchFamily="49" charset="0"/>
              <a:buChar char="o"/>
            </a:pPr>
            <a:r>
              <a:rPr lang="en-US" dirty="0">
                <a:solidFill>
                  <a:schemeClr val="tx1">
                    <a:lumMod val="75000"/>
                    <a:lumOff val="25000"/>
                  </a:schemeClr>
                </a:solidFill>
              </a:rPr>
              <a:t>No person shall be denied the equal protection of the laws; nor shall any person be subjected to </a:t>
            </a:r>
            <a:r>
              <a:rPr lang="en-US" dirty="0" smtClean="0">
                <a:solidFill>
                  <a:schemeClr val="tx1">
                    <a:lumMod val="75000"/>
                    <a:lumOff val="25000"/>
                  </a:schemeClr>
                </a:solidFill>
              </a:rPr>
              <a:t>discrimination by </a:t>
            </a:r>
            <a:r>
              <a:rPr lang="en-US" dirty="0">
                <a:solidFill>
                  <a:schemeClr val="tx1">
                    <a:lumMod val="75000"/>
                    <a:lumOff val="25000"/>
                  </a:schemeClr>
                </a:solidFill>
              </a:rPr>
              <a:t>the State because of race, color, religion, or national origin.</a:t>
            </a:r>
          </a:p>
          <a:p>
            <a:endParaRPr lang="en-US" dirty="0"/>
          </a:p>
        </p:txBody>
      </p:sp>
    </p:spTree>
    <p:extLst>
      <p:ext uri="{BB962C8B-B14F-4D97-AF65-F5344CB8AC3E}">
        <p14:creationId xmlns:p14="http://schemas.microsoft.com/office/powerpoint/2010/main" val="26822405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Court Reform</a:t>
            </a:r>
          </a:p>
        </p:txBody>
      </p:sp>
      <p:sp>
        <p:nvSpPr>
          <p:cNvPr id="3" name="Content Placeholder 2"/>
          <p:cNvSpPr>
            <a:spLocks noGrp="1"/>
          </p:cNvSpPr>
          <p:nvPr>
            <p:ph sz="quarter" idx="10"/>
          </p:nvPr>
        </p:nvSpPr>
        <p:spPr>
          <a:xfrm>
            <a:off x="322263" y="1439863"/>
            <a:ext cx="10258651" cy="4351337"/>
          </a:xfrm>
        </p:spPr>
        <p:txBody>
          <a:bodyPr>
            <a:normAutofit/>
          </a:bodyPr>
          <a:lstStyle/>
          <a:p>
            <a:r>
              <a:rPr lang="en-US" dirty="0"/>
              <a:t>District courts replaced a patchwork system of local courts. </a:t>
            </a:r>
          </a:p>
          <a:p>
            <a:pPr marL="795338" lvl="1" indent="-450850">
              <a:spcBef>
                <a:spcPts val="0"/>
              </a:spcBef>
              <a:buFont typeface="Courier New" panose="02070309020205020404" pitchFamily="49" charset="0"/>
              <a:buChar char="o"/>
            </a:pPr>
            <a:r>
              <a:rPr lang="en-US" dirty="0"/>
              <a:t>More than 250 in North Carolina</a:t>
            </a:r>
          </a:p>
          <a:p>
            <a:r>
              <a:rPr lang="en-US" dirty="0"/>
              <a:t>Local courts were not uniform in any way</a:t>
            </a:r>
          </a:p>
          <a:p>
            <a:pPr marL="795338" lvl="1" indent="-450850">
              <a:buFont typeface="Courier New" panose="02070309020205020404" pitchFamily="49" charset="0"/>
              <a:buChar char="o"/>
            </a:pPr>
            <a:r>
              <a:rPr lang="en-US" dirty="0"/>
              <a:t>Subject matter jurisdiction</a:t>
            </a:r>
          </a:p>
          <a:p>
            <a:pPr marL="795338" lvl="1" indent="-450850">
              <a:buFont typeface="Courier New" panose="02070309020205020404" pitchFamily="49" charset="0"/>
              <a:buChar char="o"/>
            </a:pPr>
            <a:r>
              <a:rPr lang="en-US" dirty="0"/>
              <a:t>Costs</a:t>
            </a:r>
          </a:p>
          <a:p>
            <a:pPr marL="795338" lvl="1" indent="-450850">
              <a:buFont typeface="Courier New" panose="02070309020205020404" pitchFamily="49" charset="0"/>
              <a:buChar char="o"/>
            </a:pPr>
            <a:r>
              <a:rPr lang="en-US" dirty="0"/>
              <a:t>Procedural rules</a:t>
            </a:r>
          </a:p>
          <a:p>
            <a:pPr marL="795338" lvl="1" indent="-450850">
              <a:buFont typeface="Courier New" panose="02070309020205020404" pitchFamily="49" charset="0"/>
              <a:buChar char="o"/>
            </a:pPr>
            <a:r>
              <a:rPr lang="en-US" dirty="0"/>
              <a:t>Method of selection</a:t>
            </a:r>
          </a:p>
          <a:p>
            <a:pPr marL="795338" lvl="1" indent="-450850">
              <a:buFont typeface="Courier New" panose="02070309020205020404" pitchFamily="49" charset="0"/>
              <a:buChar char="o"/>
            </a:pPr>
            <a:r>
              <a:rPr lang="en-US" dirty="0"/>
              <a:t>Pay of </a:t>
            </a:r>
            <a:r>
              <a:rPr lang="en-US" dirty="0" smtClean="0"/>
              <a:t>judges</a:t>
            </a:r>
            <a:endParaRPr lang="en-US" dirty="0"/>
          </a:p>
        </p:txBody>
      </p:sp>
      <p:sp>
        <p:nvSpPr>
          <p:cNvPr id="4" name="AutoShape 2" descr="District%20court effective%202015 11x17"/>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1667377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1000"/>
                    </a14:imgEffect>
                  </a14:imgLayer>
                </a14:imgProps>
              </a:ext>
              <a:ext uri="{28A0092B-C50C-407E-A947-70E740481C1C}">
                <a14:useLocalDpi xmlns:a14="http://schemas.microsoft.com/office/drawing/2010/main" val="0"/>
              </a:ext>
            </a:extLst>
          </a:blip>
          <a:srcRect r="3180" b="16807"/>
          <a:stretch/>
        </p:blipFill>
        <p:spPr>
          <a:xfrm>
            <a:off x="7190345" y="1370704"/>
            <a:ext cx="4252685" cy="36541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style>
          <a:lnRef idx="1">
            <a:schemeClr val="accent3"/>
          </a:lnRef>
          <a:fillRef idx="2">
            <a:schemeClr val="accent3"/>
          </a:fillRef>
          <a:effectRef idx="1">
            <a:schemeClr val="accent3"/>
          </a:effectRef>
          <a:fontRef idx="minor">
            <a:schemeClr val="dk1"/>
          </a:fontRef>
        </p:style>
      </p:pic>
      <p:sp>
        <p:nvSpPr>
          <p:cNvPr id="2" name="Title 1"/>
          <p:cNvSpPr>
            <a:spLocks noGrp="1"/>
          </p:cNvSpPr>
          <p:nvPr>
            <p:ph type="title"/>
          </p:nvPr>
        </p:nvSpPr>
        <p:spPr/>
        <p:txBody>
          <a:bodyPr/>
          <a:lstStyle/>
          <a:p>
            <a:r>
              <a:rPr lang="en-US" dirty="0"/>
              <a:t>Features of District Court </a:t>
            </a:r>
          </a:p>
        </p:txBody>
      </p:sp>
      <p:sp>
        <p:nvSpPr>
          <p:cNvPr id="3" name="Content Placeholder 2"/>
          <p:cNvSpPr>
            <a:spLocks noGrp="1"/>
          </p:cNvSpPr>
          <p:nvPr>
            <p:ph sz="quarter" idx="10"/>
          </p:nvPr>
        </p:nvSpPr>
        <p:spPr>
          <a:xfrm>
            <a:off x="322263" y="1439863"/>
            <a:ext cx="10258651" cy="4351337"/>
          </a:xfrm>
        </p:spPr>
        <p:txBody>
          <a:bodyPr>
            <a:normAutofit/>
          </a:bodyPr>
          <a:lstStyle/>
          <a:p>
            <a:r>
              <a:rPr lang="en-US" dirty="0"/>
              <a:t>Uniform jurisdiction</a:t>
            </a:r>
          </a:p>
          <a:p>
            <a:r>
              <a:rPr lang="en-US" dirty="0"/>
              <a:t>Uniform method of selection and compensation</a:t>
            </a:r>
          </a:p>
          <a:p>
            <a:r>
              <a:rPr lang="en-US" dirty="0"/>
              <a:t>Operating costs paid by </a:t>
            </a:r>
            <a:r>
              <a:rPr lang="en-US" dirty="0" smtClean="0"/>
              <a:t>state</a:t>
            </a:r>
            <a:endParaRPr lang="en-US" dirty="0"/>
          </a:p>
        </p:txBody>
      </p:sp>
    </p:spTree>
    <p:extLst>
      <p:ext uri="{BB962C8B-B14F-4D97-AF65-F5344CB8AC3E}">
        <p14:creationId xmlns:p14="http://schemas.microsoft.com/office/powerpoint/2010/main" val="21667377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Officials in the Courthouse</a:t>
            </a:r>
          </a:p>
        </p:txBody>
      </p:sp>
      <p:sp>
        <p:nvSpPr>
          <p:cNvPr id="3" name="Content Placeholder 2"/>
          <p:cNvSpPr>
            <a:spLocks noGrp="1"/>
          </p:cNvSpPr>
          <p:nvPr>
            <p:ph sz="quarter" idx="10"/>
          </p:nvPr>
        </p:nvSpPr>
        <p:spPr>
          <a:xfrm>
            <a:off x="322263" y="1439863"/>
            <a:ext cx="5562489" cy="4351337"/>
          </a:xfrm>
        </p:spPr>
        <p:txBody>
          <a:bodyPr>
            <a:normAutofit/>
          </a:bodyPr>
          <a:lstStyle/>
          <a:p>
            <a:r>
              <a:rPr lang="en-US" sz="2800" dirty="0"/>
              <a:t>Superior court judges</a:t>
            </a:r>
          </a:p>
          <a:p>
            <a:pPr marL="795338" lvl="1" indent="-450850">
              <a:spcBef>
                <a:spcPts val="0"/>
              </a:spcBef>
              <a:spcAft>
                <a:spcPts val="600"/>
              </a:spcAft>
              <a:buFont typeface="Courier New" panose="02070309020205020404" pitchFamily="49" charset="0"/>
              <a:buChar char="o"/>
            </a:pPr>
            <a:r>
              <a:rPr lang="en-US" sz="2400" dirty="0"/>
              <a:t>Senior resident superior court judge</a:t>
            </a:r>
          </a:p>
          <a:p>
            <a:r>
              <a:rPr lang="en-US" sz="2800" dirty="0"/>
              <a:t>District court judges</a:t>
            </a:r>
          </a:p>
          <a:p>
            <a:pPr marL="795338" lvl="1" indent="-450850">
              <a:spcBef>
                <a:spcPts val="0"/>
              </a:spcBef>
              <a:spcAft>
                <a:spcPts val="600"/>
              </a:spcAft>
              <a:buFont typeface="Courier New" panose="02070309020205020404" pitchFamily="49" charset="0"/>
              <a:buChar char="o"/>
            </a:pPr>
            <a:r>
              <a:rPr lang="en-US" sz="2400" dirty="0"/>
              <a:t>Chief district court judge</a:t>
            </a:r>
          </a:p>
          <a:p>
            <a:r>
              <a:rPr lang="en-US" sz="2800" dirty="0"/>
              <a:t>Clerk of superior court</a:t>
            </a:r>
          </a:p>
          <a:p>
            <a:pPr marL="795338" lvl="1" indent="-450850">
              <a:spcBef>
                <a:spcPts val="0"/>
              </a:spcBef>
              <a:spcAft>
                <a:spcPts val="600"/>
              </a:spcAft>
              <a:buFont typeface="Courier New" panose="02070309020205020404" pitchFamily="49" charset="0"/>
              <a:buChar char="o"/>
            </a:pPr>
            <a:r>
              <a:rPr lang="en-US" sz="2400" dirty="0"/>
              <a:t>Assistant and deputy </a:t>
            </a:r>
            <a:r>
              <a:rPr lang="en-US" sz="2400" dirty="0" smtClean="0"/>
              <a:t>clerks</a:t>
            </a:r>
            <a:endParaRPr lang="en-US" sz="2400" dirty="0"/>
          </a:p>
        </p:txBody>
      </p:sp>
      <p:sp>
        <p:nvSpPr>
          <p:cNvPr id="4" name="AutoShape 2" descr="https://3.basecamp.com/3364900/buckets/819723/uploads/120162910/download/Website%20Announcement.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https://3.basecamp.com/3364900/buckets/819723/uploads/120162910/download/Website%20Announcement.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2" descr="https://3.basecamp.com/3364900/buckets/819723/uploads/120247045/download/DSC_0010.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https://3.basecamp.com/3364900/buckets/819723/uploads/120247045/download/DSC_0010.JP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Content Placeholder 2"/>
          <p:cNvSpPr>
            <a:spLocks noGrp="1"/>
          </p:cNvSpPr>
          <p:nvPr>
            <p:ph sz="quarter" idx="10"/>
          </p:nvPr>
        </p:nvSpPr>
        <p:spPr>
          <a:xfrm>
            <a:off x="6762939" y="1447646"/>
            <a:ext cx="4181870" cy="3912005"/>
          </a:xfrm>
        </p:spPr>
        <p:txBody>
          <a:bodyPr>
            <a:normAutofit/>
          </a:bodyPr>
          <a:lstStyle/>
          <a:p>
            <a:r>
              <a:rPr lang="en-US" sz="2800" dirty="0" smtClean="0"/>
              <a:t>Magistrate</a:t>
            </a:r>
            <a:endParaRPr lang="en-US" sz="2800" dirty="0"/>
          </a:p>
          <a:p>
            <a:r>
              <a:rPr lang="en-US" sz="2800" dirty="0"/>
              <a:t>District attorney</a:t>
            </a:r>
          </a:p>
          <a:p>
            <a:pPr marL="795338" lvl="1" indent="-450850">
              <a:spcBef>
                <a:spcPts val="0"/>
              </a:spcBef>
              <a:spcAft>
                <a:spcPts val="600"/>
              </a:spcAft>
              <a:buFont typeface="Courier New" panose="02070309020205020404" pitchFamily="49" charset="0"/>
              <a:buChar char="o"/>
            </a:pPr>
            <a:r>
              <a:rPr lang="en-US" sz="2400" dirty="0"/>
              <a:t>Assistant district attorney</a:t>
            </a:r>
          </a:p>
          <a:p>
            <a:r>
              <a:rPr lang="en-US" sz="2800" dirty="0"/>
              <a:t>Public defender</a:t>
            </a:r>
          </a:p>
          <a:p>
            <a:pPr marL="795338" lvl="1" indent="-450850">
              <a:spcBef>
                <a:spcPts val="0"/>
              </a:spcBef>
              <a:spcAft>
                <a:spcPts val="600"/>
              </a:spcAft>
              <a:buFont typeface="Courier New" panose="02070309020205020404" pitchFamily="49" charset="0"/>
              <a:buChar char="o"/>
            </a:pPr>
            <a:r>
              <a:rPr lang="en-US" sz="2400" dirty="0"/>
              <a:t>Assistant public </a:t>
            </a:r>
            <a:r>
              <a:rPr lang="en-US" sz="2400" dirty="0" smtClean="0"/>
              <a:t>defender</a:t>
            </a:r>
            <a:endParaRPr lang="en-US" sz="2400" dirty="0"/>
          </a:p>
        </p:txBody>
      </p:sp>
    </p:spTree>
    <p:extLst>
      <p:ext uri="{BB962C8B-B14F-4D97-AF65-F5344CB8AC3E}">
        <p14:creationId xmlns:p14="http://schemas.microsoft.com/office/powerpoint/2010/main" val="21667377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District Court is an Elected Office</a:t>
            </a:r>
          </a:p>
        </p:txBody>
      </p:sp>
      <p:sp>
        <p:nvSpPr>
          <p:cNvPr id="3" name="Content Placeholder 2"/>
          <p:cNvSpPr>
            <a:spLocks noGrp="1"/>
          </p:cNvSpPr>
          <p:nvPr>
            <p:ph sz="quarter" idx="10"/>
          </p:nvPr>
        </p:nvSpPr>
        <p:spPr>
          <a:xfrm>
            <a:off x="322263" y="1439863"/>
            <a:ext cx="10258651" cy="4351337"/>
          </a:xfrm>
        </p:spPr>
        <p:txBody>
          <a:bodyPr>
            <a:normAutofit/>
          </a:bodyPr>
          <a:lstStyle/>
          <a:p>
            <a:r>
              <a:rPr lang="en-US" dirty="0">
                <a:solidFill>
                  <a:schemeClr val="tx1">
                    <a:lumMod val="75000"/>
                    <a:lumOff val="25000"/>
                  </a:schemeClr>
                </a:solidFill>
              </a:rPr>
              <a:t>District elections</a:t>
            </a:r>
          </a:p>
          <a:p>
            <a:r>
              <a:rPr lang="en-US" dirty="0" smtClean="0">
                <a:solidFill>
                  <a:schemeClr val="tx1">
                    <a:lumMod val="75000"/>
                    <a:lumOff val="25000"/>
                  </a:schemeClr>
                </a:solidFill>
              </a:rPr>
              <a:t>Four-year </a:t>
            </a:r>
            <a:r>
              <a:rPr lang="en-US" dirty="0">
                <a:solidFill>
                  <a:schemeClr val="tx1">
                    <a:lumMod val="75000"/>
                    <a:lumOff val="25000"/>
                  </a:schemeClr>
                </a:solidFill>
              </a:rPr>
              <a:t>terms</a:t>
            </a:r>
          </a:p>
          <a:p>
            <a:r>
              <a:rPr lang="en-US" dirty="0">
                <a:solidFill>
                  <a:schemeClr val="tx1">
                    <a:lumMod val="75000"/>
                    <a:lumOff val="25000"/>
                  </a:schemeClr>
                </a:solidFill>
              </a:rPr>
              <a:t>Nonpartisan</a:t>
            </a:r>
          </a:p>
          <a:p>
            <a:r>
              <a:rPr lang="en-US" dirty="0">
                <a:solidFill>
                  <a:schemeClr val="tx1">
                    <a:lumMod val="75000"/>
                    <a:lumOff val="25000"/>
                  </a:schemeClr>
                </a:solidFill>
              </a:rPr>
              <a:t>All elections are for designated seats</a:t>
            </a:r>
          </a:p>
          <a:p>
            <a:r>
              <a:rPr lang="en-US" dirty="0">
                <a:solidFill>
                  <a:schemeClr val="tx1">
                    <a:lumMod val="75000"/>
                    <a:lumOff val="25000"/>
                  </a:schemeClr>
                </a:solidFill>
              </a:rPr>
              <a:t>There are no specialized seats; all judges </a:t>
            </a:r>
            <a:r>
              <a:rPr lang="en-US" dirty="0" smtClean="0">
                <a:solidFill>
                  <a:schemeClr val="tx1">
                    <a:lumMod val="75000"/>
                    <a:lumOff val="25000"/>
                  </a:schemeClr>
                </a:solidFill>
              </a:rPr>
              <a:t/>
            </a:r>
            <a:br>
              <a:rPr lang="en-US" dirty="0" smtClean="0">
                <a:solidFill>
                  <a:schemeClr val="tx1">
                    <a:lumMod val="75000"/>
                    <a:lumOff val="25000"/>
                  </a:schemeClr>
                </a:solidFill>
              </a:rPr>
            </a:br>
            <a:r>
              <a:rPr lang="en-US" dirty="0" smtClean="0">
                <a:solidFill>
                  <a:schemeClr val="tx1">
                    <a:lumMod val="75000"/>
                    <a:lumOff val="25000"/>
                  </a:schemeClr>
                </a:solidFill>
              </a:rPr>
              <a:t>can </a:t>
            </a:r>
            <a:r>
              <a:rPr lang="en-US" dirty="0">
                <a:solidFill>
                  <a:schemeClr val="tx1">
                    <a:lumMod val="75000"/>
                    <a:lumOff val="25000"/>
                  </a:schemeClr>
                </a:solidFill>
              </a:rPr>
              <a:t>do all tasks assigned to the court</a:t>
            </a:r>
          </a:p>
          <a:p>
            <a:r>
              <a:rPr lang="en-US" dirty="0">
                <a:solidFill>
                  <a:schemeClr val="tx1">
                    <a:lumMod val="75000"/>
                    <a:lumOff val="25000"/>
                  </a:schemeClr>
                </a:solidFill>
              </a:rPr>
              <a:t>This district consists of</a:t>
            </a:r>
            <a:r>
              <a:rPr lang="en-US" dirty="0">
                <a:solidFill>
                  <a:srgbClr val="FF0000"/>
                </a:solidFill>
              </a:rPr>
              <a:t> </a:t>
            </a:r>
            <a:r>
              <a:rPr lang="en-US" dirty="0" err="1">
                <a:solidFill>
                  <a:srgbClr val="FF0000"/>
                </a:solidFill>
              </a:rPr>
              <a:t>xxxx</a:t>
            </a:r>
            <a:r>
              <a:rPr lang="en-US" dirty="0">
                <a:solidFill>
                  <a:srgbClr val="FF0000"/>
                </a:solidFill>
              </a:rPr>
              <a:t> </a:t>
            </a:r>
            <a:r>
              <a:rPr lang="en-US" dirty="0">
                <a:solidFill>
                  <a:schemeClr val="tx1">
                    <a:lumMod val="75000"/>
                    <a:lumOff val="25000"/>
                  </a:schemeClr>
                </a:solidFill>
              </a:rPr>
              <a:t>county(</a:t>
            </a:r>
            <a:r>
              <a:rPr lang="en-US" dirty="0" err="1">
                <a:solidFill>
                  <a:schemeClr val="tx1">
                    <a:lumMod val="75000"/>
                    <a:lumOff val="25000"/>
                  </a:schemeClr>
                </a:solidFill>
              </a:rPr>
              <a:t>ies</a:t>
            </a:r>
            <a:r>
              <a:rPr lang="en-US" dirty="0">
                <a:solidFill>
                  <a:schemeClr val="tx1">
                    <a:lumMod val="75000"/>
                    <a:lumOff val="25000"/>
                  </a:schemeClr>
                </a:solidFill>
              </a:rPr>
              <a:t>)</a:t>
            </a:r>
          </a:p>
          <a:p>
            <a:endParaRPr lang="en-US"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80245" y="1433562"/>
            <a:ext cx="5470477" cy="36510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673770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2249</TotalTime>
  <Words>1630</Words>
  <Application>Microsoft Office PowerPoint</Application>
  <PresentationFormat>Widescreen</PresentationFormat>
  <Paragraphs>133</Paragraphs>
  <Slides>17</Slides>
  <Notes>15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Trajan Pro</vt:lpstr>
      <vt:lpstr>Courier New</vt:lpstr>
      <vt:lpstr>Trajan Pro 3</vt:lpstr>
      <vt:lpstr>Webdings</vt:lpstr>
      <vt:lpstr>Calibri</vt:lpstr>
      <vt:lpstr>Wingdings</vt:lpstr>
      <vt:lpstr>ＭＳ Ｐゴシック</vt:lpstr>
      <vt:lpstr>Arial</vt:lpstr>
      <vt:lpstr>Office Theme</vt:lpstr>
      <vt:lpstr>PowerPoint Presentation</vt:lpstr>
      <vt:lpstr>PowerPoint Presentation</vt:lpstr>
      <vt:lpstr>Magna Carta</vt:lpstr>
      <vt:lpstr>PowerPoint Presentation</vt:lpstr>
      <vt:lpstr>North Carolina Constitution—Declaration of Rights, Article 1</vt:lpstr>
      <vt:lpstr>History Of Court Reform</vt:lpstr>
      <vt:lpstr>Features of District Court </vt:lpstr>
      <vt:lpstr>Officials in the Courthouse</vt:lpstr>
      <vt:lpstr>District Court is an Elected Office</vt:lpstr>
      <vt:lpstr>District  xxxxxx</vt:lpstr>
      <vt:lpstr>Caseloads</vt:lpstr>
      <vt:lpstr>What Kind of Cases Does the  District Court Hear?</vt:lpstr>
      <vt:lpstr>What Kind of Cases Does the  District Court Hear?</vt:lpstr>
      <vt:lpstr>What Kind of Cases Does the  District Court Hear?</vt:lpstr>
      <vt:lpstr>Challenges facing the District Court</vt:lpstr>
      <vt:lpstr>PowerPoint Presentation</vt:lpstr>
      <vt:lpstr>PowerPoint Presentation</vt:lpstr>
    </vt:vector>
  </TitlesOfParts>
  <Company>NCAOC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Gladwell, Sharon</dc:creator>
  <cp:lastModifiedBy>Furr, Justin M.</cp:lastModifiedBy>
  <cp:revision>210</cp:revision>
  <dcterms:created xsi:type="dcterms:W3CDTF">2014-09-09T14:32:10Z</dcterms:created>
  <dcterms:modified xsi:type="dcterms:W3CDTF">2016-06-24T18:00:49Z</dcterms:modified>
</cp:coreProperties>
</file>